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89" r:id="rId7"/>
    <p:sldId id="260" r:id="rId8"/>
    <p:sldId id="262" r:id="rId9"/>
    <p:sldId id="284" r:id="rId10"/>
    <p:sldId id="263" r:id="rId11"/>
    <p:sldId id="269" r:id="rId12"/>
    <p:sldId id="271" r:id="rId13"/>
    <p:sldId id="266" r:id="rId14"/>
    <p:sldId id="267" r:id="rId15"/>
    <p:sldId id="268" r:id="rId16"/>
    <p:sldId id="273" r:id="rId17"/>
    <p:sldId id="290" r:id="rId18"/>
    <p:sldId id="277" r:id="rId19"/>
    <p:sldId id="278" r:id="rId20"/>
    <p:sldId id="272" r:id="rId21"/>
    <p:sldId id="274" r:id="rId22"/>
    <p:sldId id="285" r:id="rId23"/>
    <p:sldId id="286" r:id="rId24"/>
    <p:sldId id="275" r:id="rId25"/>
    <p:sldId id="288"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672C398-BBC6-496F-A8EF-C1FC15FB385C}" type="datetimeFigureOut">
              <a:rPr lang="ru-RU" smtClean="0"/>
              <a:pPr/>
              <a:t>25.04.2013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47FE1F-8656-4D6D-B756-4E7AA8F531E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2C398-BBC6-496F-A8EF-C1FC15FB385C}" type="datetimeFigureOut">
              <a:rPr lang="ru-RU" smtClean="0"/>
              <a:pPr/>
              <a:t>25.04.2013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7FE1F-8656-4D6D-B756-4E7AA8F531E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1928802"/>
            <a:ext cx="7772400" cy="1470025"/>
          </a:xfrm>
        </p:spPr>
        <p:txBody>
          <a:bodyPr>
            <a:noAutofit/>
          </a:bodyPr>
          <a:lstStyle/>
          <a:p>
            <a:r>
              <a:rPr lang="ru-RU" sz="3600" b="1" dirty="0">
                <a:latin typeface="Times New Roman" pitchFamily="18" charset="0"/>
                <a:cs typeface="Times New Roman" pitchFamily="18" charset="0"/>
              </a:rPr>
              <a:t>ТРЕБОВАНИЯ </a:t>
            </a: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К </a:t>
            </a:r>
            <a:r>
              <a:rPr lang="ru-RU" sz="3600" b="1" dirty="0">
                <a:latin typeface="Times New Roman" pitchFamily="18" charset="0"/>
                <a:cs typeface="Times New Roman" pitchFamily="18" charset="0"/>
              </a:rPr>
              <a:t>ОФОРМЛЕНИЮ ТЕКСТОВЫХ ДОКУМЕНТОВ </a:t>
            </a:r>
            <a:r>
              <a:rPr lang="ru-RU" sz="3600" dirty="0"/>
              <a:t/>
            </a:r>
            <a:br>
              <a:rPr lang="ru-RU" sz="3600" dirty="0"/>
            </a:br>
            <a:endParaRPr lang="ru-RU" sz="3600" dirty="0"/>
          </a:p>
        </p:txBody>
      </p:sp>
      <p:sp>
        <p:nvSpPr>
          <p:cNvPr id="3" name="Подзаголовок 2"/>
          <p:cNvSpPr>
            <a:spLocks noGrp="1"/>
          </p:cNvSpPr>
          <p:nvPr>
            <p:ph type="subTitle" idx="1"/>
          </p:nvPr>
        </p:nvSpPr>
        <p:spPr>
          <a:xfrm>
            <a:off x="1357290" y="3786190"/>
            <a:ext cx="6872808" cy="1752600"/>
          </a:xfrm>
        </p:spPr>
        <p:txBody>
          <a:bodyPr>
            <a:normAutofit/>
          </a:bodyPr>
          <a:lstStyle/>
          <a:p>
            <a:r>
              <a:rPr lang="ru-RU" sz="2800" b="1" dirty="0" smtClean="0">
                <a:solidFill>
                  <a:schemeClr val="tx1"/>
                </a:solidFill>
                <a:latin typeface="Times New Roman" pitchFamily="18" charset="0"/>
                <a:cs typeface="Times New Roman" pitchFamily="18" charset="0"/>
              </a:rPr>
              <a:t>за </a:t>
            </a:r>
            <a:r>
              <a:rPr lang="ru-RU" sz="2800" b="1" dirty="0">
                <a:solidFill>
                  <a:schemeClr val="tx1"/>
                </a:solidFill>
                <a:latin typeface="Times New Roman" pitchFamily="18" charset="0"/>
                <a:cs typeface="Times New Roman" pitchFamily="18" charset="0"/>
              </a:rPr>
              <a:t>основу принят ГОСТ </a:t>
            </a:r>
            <a:r>
              <a:rPr lang="ru-RU" sz="2800" b="1" dirty="0" smtClean="0">
                <a:solidFill>
                  <a:schemeClr val="tx1"/>
                </a:solidFill>
                <a:latin typeface="Times New Roman" pitchFamily="18" charset="0"/>
                <a:cs typeface="Times New Roman" pitchFamily="18" charset="0"/>
              </a:rPr>
              <a:t>Р 2.105 </a:t>
            </a:r>
            <a:r>
              <a:rPr lang="ru-RU" sz="2800" b="1" dirty="0">
                <a:solidFill>
                  <a:schemeClr val="tx1"/>
                </a:solidFill>
                <a:latin typeface="Times New Roman" pitchFamily="18" charset="0"/>
                <a:cs typeface="Times New Roman" pitchFamily="18" charset="0"/>
              </a:rPr>
              <a:t>– 95 </a:t>
            </a:r>
            <a:r>
              <a:rPr lang="ru-RU" sz="2800" b="1" dirty="0" smtClean="0">
                <a:solidFill>
                  <a:schemeClr val="tx1"/>
                </a:solidFill>
                <a:latin typeface="Times New Roman" pitchFamily="18" charset="0"/>
                <a:cs typeface="Times New Roman" pitchFamily="18" charset="0"/>
              </a:rPr>
              <a:t>«Общие </a:t>
            </a:r>
            <a:r>
              <a:rPr lang="ru-RU" sz="2800" b="1" dirty="0">
                <a:solidFill>
                  <a:schemeClr val="tx1"/>
                </a:solidFill>
                <a:latin typeface="Times New Roman" pitchFamily="18" charset="0"/>
                <a:cs typeface="Times New Roman" pitchFamily="18" charset="0"/>
              </a:rPr>
              <a:t>требования к текстовым </a:t>
            </a:r>
            <a:r>
              <a:rPr lang="ru-RU" sz="2800" b="1" dirty="0" smtClean="0">
                <a:solidFill>
                  <a:schemeClr val="tx1"/>
                </a:solidFill>
                <a:latin typeface="Times New Roman" pitchFamily="18" charset="0"/>
                <a:cs typeface="Times New Roman" pitchFamily="18" charset="0"/>
              </a:rPr>
              <a:t>документам»</a:t>
            </a:r>
            <a:endParaRPr lang="ru-RU" sz="2800" dirty="0">
              <a:solidFill>
                <a:schemeClr val="tx1"/>
              </a:solidFill>
              <a:latin typeface="Times New Roman" pitchFamily="18" charset="0"/>
              <a:cs typeface="Times New Roman" pitchFamily="18" charset="0"/>
            </a:endParaRPr>
          </a:p>
          <a:p>
            <a:endParaRPr lang="ru-RU" sz="2800" dirty="0">
              <a:solidFill>
                <a:schemeClr val="tx1"/>
              </a:solidFill>
              <a:latin typeface="Times New Roman" pitchFamily="18" charset="0"/>
              <a:cs typeface="Times New Roman" pitchFamily="18" charset="0"/>
            </a:endParaRPr>
          </a:p>
        </p:txBody>
      </p:sp>
      <p:sp>
        <p:nvSpPr>
          <p:cNvPr id="4" name="Прямоугольник 3"/>
          <p:cNvSpPr/>
          <p:nvPr/>
        </p:nvSpPr>
        <p:spPr>
          <a:xfrm>
            <a:off x="642910" y="357166"/>
            <a:ext cx="8001056" cy="646331"/>
          </a:xfrm>
          <a:prstGeom prst="rect">
            <a:avLst/>
          </a:prstGeom>
        </p:spPr>
        <p:txBody>
          <a:bodyPr wrap="square">
            <a:spAutoFit/>
          </a:bodyPr>
          <a:lstStyle/>
          <a:p>
            <a:pPr algn="ctr"/>
            <a:r>
              <a:rPr lang="ru-RU" sz="1600" dirty="0" smtClean="0">
                <a:latin typeface="Times New Roman" pitchFamily="18" charset="0"/>
                <a:cs typeface="Times New Roman" pitchFamily="18" charset="0"/>
              </a:rPr>
              <a:t>ДЕПАРТАМЕНТ ОБРАЗОВАНИЯ И НАУКИ КЕМЕРОВСКОЙ ОБЛАСТИ </a:t>
            </a:r>
          </a:p>
          <a:p>
            <a:pPr algn="ctr"/>
            <a:r>
              <a:rPr lang="ru-RU" sz="2000" b="1" dirty="0" smtClean="0">
                <a:latin typeface="Times New Roman" pitchFamily="18" charset="0"/>
                <a:cs typeface="Times New Roman" pitchFamily="18" charset="0"/>
              </a:rPr>
              <a:t>ГБОУ СПО ЮРГИНСКИЙ ТЕХНОЛОГИЧЕСКИЙ КОЛЛЕДЖ </a:t>
            </a:r>
            <a:endParaRPr lang="ru-RU" sz="2000" dirty="0">
              <a:latin typeface="Times New Roman" pitchFamily="18" charset="0"/>
              <a:cs typeface="Times New Roman" pitchFamily="18" charset="0"/>
            </a:endParaRPr>
          </a:p>
        </p:txBody>
      </p:sp>
      <p:sp>
        <p:nvSpPr>
          <p:cNvPr id="5" name="TextBox 4"/>
          <p:cNvSpPr txBox="1"/>
          <p:nvPr/>
        </p:nvSpPr>
        <p:spPr>
          <a:xfrm>
            <a:off x="285720" y="5929330"/>
            <a:ext cx="7023333" cy="800219"/>
          </a:xfrm>
          <a:prstGeom prst="rect">
            <a:avLst/>
          </a:prstGeom>
          <a:noFill/>
        </p:spPr>
        <p:txBody>
          <a:bodyPr wrap="none" rtlCol="0">
            <a:spAutoFit/>
          </a:bodyPr>
          <a:lstStyle/>
          <a:p>
            <a:r>
              <a:rPr lang="ru-RU" cap="all" dirty="0" smtClean="0">
                <a:latin typeface="Times New Roman" pitchFamily="18" charset="0"/>
                <a:cs typeface="Times New Roman" pitchFamily="18" charset="0"/>
              </a:rPr>
              <a:t>Составитель</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Заведующий лабораторией стандартизации:    	</a:t>
            </a:r>
            <a:r>
              <a:rPr lang="ru-RU" sz="2800" i="1" dirty="0" smtClean="0">
                <a:latin typeface="Times New Roman" pitchFamily="18" charset="0"/>
                <a:cs typeface="Times New Roman" pitchFamily="18" charset="0"/>
              </a:rPr>
              <a:t>Е.Н.Соловьева</a:t>
            </a:r>
            <a:endParaRPr lang="ru-RU" sz="28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251520" y="404664"/>
            <a:ext cx="8640960"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3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В тексте документа не допускается:</a:t>
            </a:r>
            <a:endParaRPr kumimoji="0" lang="ru-RU" sz="3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применять обороты разговорной речи, техницизма, профессионализма;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применять для одного и того же понятия синонимы, а также иностранные слова и термины при наличии их в русском языке;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применять сокращения слов, кроме установленных правилами русской орфографии, в соответствии с государственными стандартами;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сокращать обозначения единиц физических величин, если они употребляются без цифр, за исключением единиц физических величин в головках и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боковинках</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таблиц и в расшифровках буквенных обозначений, входящих в формулы и рисунки.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6672"/>
            <a:ext cx="8568952" cy="5755422"/>
          </a:xfrm>
          <a:prstGeom prst="rect">
            <a:avLst/>
          </a:prstGeom>
        </p:spPr>
        <p:txBody>
          <a:bodyPr wrap="square">
            <a:spAutoFit/>
          </a:bodyPr>
          <a:lstStyle/>
          <a:p>
            <a:pPr lvl="0" indent="342900" algn="just" eaLnBrk="0" fontAlgn="base" hangingPunct="0">
              <a:spcBef>
                <a:spcPct val="0"/>
              </a:spcBef>
              <a:spcAft>
                <a:spcPct val="0"/>
              </a:spcAft>
            </a:pPr>
            <a:r>
              <a:rPr kumimoji="0" lang="ru-RU" sz="28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В тексте документа, за исключением формул, таблиц и рисунков, не допускается:</a:t>
            </a:r>
            <a:endParaRPr kumimoji="0" lang="ru-RU" sz="2800" b="1" i="1" u="none" strike="noStrike" cap="none" normalizeH="0" baseline="0" dirty="0" smtClean="0">
              <a:ln>
                <a:noFill/>
              </a:ln>
              <a:solidFill>
                <a:srgbClr val="FF0000"/>
              </a:solidFill>
              <a:effectLst/>
              <a:latin typeface="Times New Roman" pitchFamily="18" charset="0"/>
              <a:cs typeface="Times New Roman" pitchFamily="18" charset="0"/>
            </a:endParaRPr>
          </a:p>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применять математический знак минус (–) перед отрицательными значениями величин (следует писать слово «минус»);</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применять знак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rPr>
              <a:t></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для обозначения диаметра (следует писать слово «диаметр»);</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rPr>
              <a:t>– применять без числовых значений математические знаки, а также знаки № (номер), % (процент);</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rPr>
              <a:t>– применять индексы стандартов и других документов без регистрационного номера.</a:t>
            </a:r>
          </a:p>
          <a:p>
            <a:pPr indent="342900" algn="just" eaLnBrk="0" fontAlgn="base" hangingPunct="0">
              <a:spcBef>
                <a:spcPct val="0"/>
              </a:spcBef>
              <a:spcAft>
                <a:spcPct val="0"/>
              </a:spcAft>
            </a:pPr>
            <a:endPar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Наименование команд, режимов, сигналов и т.п. в тексте следует выделять кавычками  </a:t>
            </a:r>
          </a:p>
          <a:p>
            <a:pPr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Например:   «Сигнал + 27 включено».</a:t>
            </a:r>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79512" y="332656"/>
            <a:ext cx="8820472"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Условные буквенные обозначения или знаки должны соответствовать принятому действующему законодательству и государственным стандартам.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документе следует применять стандартизованные единицы физических величин, их наименования и обозначения в соответствии с ГОСТ 8.417-81.</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Наряду с единицами СИ при необходимости в скобках указывают единицы ранее применявшихся систем, разрешенных к применению. Применение в одном документе разных систем обозначения физических величин не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допускается.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79512" y="260648"/>
            <a:ext cx="874948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тексте числовые значения величин с обозначением единиц физических величин и единиц счета следует писать цифрами, а числа без обозначения единиц физических величин и единиц счета от единицы до девяти — словами.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Примеры:</a:t>
            </a:r>
            <a:endParaRPr kumimoji="0" lang="ru-RU" sz="24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  Ток в первой ветви 5 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Отобрать 15 труб для испытаний на давление.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Если в тексте приводят диапазон числовых значений физической величины, то обозначение единицы физической величины указывается после последнего числового значения диапазона.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  От 10 до 20 кВ.</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От плюс 350 до плюс 600° С.</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Приводя наибольшие или наименьшие значения величин, следует применять словосочетание «должно быть не более (не менее)».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9911" y="0"/>
            <a:ext cx="2486899"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Формулы</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24577" name="Rectangle 1"/>
          <p:cNvSpPr>
            <a:spLocks noChangeArrowheads="1"/>
          </p:cNvSpPr>
          <p:nvPr/>
        </p:nvSpPr>
        <p:spPr bwMode="auto">
          <a:xfrm>
            <a:off x="179512" y="980728"/>
            <a:ext cx="871296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формулах в качестве символов следует применять обозначения, установленные соответствующими государственными стандартами.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715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Пояснения символов и числовых коэффициентов, входящих в формулу, должны быть приведены непосредственно под формулой. Пояснения каждого символа следует давать с новой строки в той последовательности, в которой символы приведены в формуле. Первая строка пояснения должна начинаться со слова «где» без двоеточия после него.</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71500" algn="just" defTabSz="914400" rtl="0" eaLnBrk="0" fontAlgn="base" latinLnBrk="0" hangingPunct="0">
              <a:lnSpc>
                <a:spcPct val="100000"/>
              </a:lnSpc>
              <a:spcBef>
                <a:spcPct val="0"/>
              </a:spcBef>
              <a:spcAft>
                <a:spcPct val="0"/>
              </a:spcAft>
              <a:buClrTx/>
              <a:buSzTx/>
              <a:buFontTx/>
              <a:buNone/>
              <a:tabLst/>
            </a:pPr>
            <a:r>
              <a:rPr kumimoji="0" lang="ru-RU"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a:t>
            </a:r>
          </a:p>
          <a:p>
            <a:pPr lvl="0" indent="571500" algn="just" eaLnBrk="0" fontAlgn="base" hangingPunct="0">
              <a:spcBef>
                <a:spcPct val="0"/>
              </a:spcBef>
              <a:spcAft>
                <a:spcPct val="0"/>
              </a:spcAft>
            </a:pPr>
            <a:r>
              <a:rPr lang="ru-RU" sz="2400" b="1" dirty="0" smtClean="0">
                <a:latin typeface="Times New Roman" pitchFamily="18" charset="0"/>
                <a:cs typeface="Times New Roman" pitchFamily="18" charset="0"/>
              </a:rPr>
              <a:t>Сила тока в цепи </a:t>
            </a:r>
            <a:r>
              <a:rPr kumimoji="0" lang="en-US"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a:t>
            </a: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 вычисляют по формуле</a:t>
            </a:r>
            <a:endParaRPr kumimoji="0" lang="ru-RU" sz="24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7150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a:t>
            </a: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U</a:t>
            </a: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a:t>
            </a: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7150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где </a:t>
            </a:r>
            <a:r>
              <a:rPr kumimoji="0" lang="en-US"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U</a:t>
            </a: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напряжение на участке цепи, В;</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7150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a:t>
            </a: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сопротивление участка цепи, Ом.</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8244408" y="5013176"/>
            <a:ext cx="620683" cy="461665"/>
          </a:xfrm>
          <a:prstGeom prst="rect">
            <a:avLst/>
          </a:prstGeom>
        </p:spPr>
        <p:txBody>
          <a:bodyPr wrap="none">
            <a:spAutoFit/>
          </a:bodyPr>
          <a:lstStyle/>
          <a:p>
            <a:r>
              <a:rPr lang="ru-RU" sz="2400" b="1" dirty="0">
                <a:latin typeface="Times New Roman" pitchFamily="18" charset="0"/>
                <a:cs typeface="Times New Roman" pitchFamily="18" charset="0"/>
              </a:rPr>
              <a:t>(1</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107504" y="0"/>
            <a:ext cx="878497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Формулы должны нумероваться сквозной нумерацией арабскими цифрами, которые записывают на уровне формулы справа в круглых скобках. </a:t>
            </a: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Одну формулу обозначают (1). </a:t>
            </a:r>
            <a:endParaRPr kumimoji="0" lang="ru-RU" sz="2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Формулы, помещаемые в приложениях, должны нумероваться отдельной нумерацией арабскими цифрами в пределах каждого приложения с добавлением перед каждой цифрой обозначения приложения, например, формула (В.1).</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Char char="-"/>
              <a:tabLst/>
            </a:pP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Порядок изложения в документах математических уравнений такой же, как и формул.</a:t>
            </a:r>
          </a:p>
          <a:p>
            <a:pPr marL="0" marR="0" lvl="0" indent="342900" algn="just" defTabSz="914400" rtl="0" eaLnBrk="0" fontAlgn="base" latinLnBrk="0" hangingPunct="0">
              <a:lnSpc>
                <a:spcPct val="100000"/>
              </a:lnSpc>
              <a:spcBef>
                <a:spcPct val="0"/>
              </a:spcBef>
              <a:spcAft>
                <a:spcPct val="0"/>
              </a:spcAft>
              <a:buClrTx/>
              <a:buSzTx/>
              <a:buFontTx/>
              <a:buChar char="-"/>
              <a:tabLst/>
            </a:pPr>
            <a:r>
              <a:rPr lang="ru-RU" sz="2400" dirty="0" smtClean="0">
                <a:solidFill>
                  <a:srgbClr val="000000"/>
                </a:solidFill>
                <a:latin typeface="Times New Roman" pitchFamily="18" charset="0"/>
                <a:cs typeface="Times New Roman" pitchFamily="18" charset="0"/>
              </a:rPr>
              <a:t>Запись расчета по формулам должна соответствовать общепринятому правилу: формула – постановка цифр в системе СИ в точном соответствии с обозначениями формулы – ответ. При многократных расчетах по одной и той же формуле дается пример вычисления, а результаты представляются таблицей.</a:t>
            </a:r>
          </a:p>
          <a:p>
            <a:pPr marL="0" marR="0" lvl="0" indent="342900" algn="just" defTabSz="914400" rtl="0" eaLnBrk="0" fontAlgn="base" latinLnBrk="0" hangingPunct="0">
              <a:lnSpc>
                <a:spcPct val="100000"/>
              </a:lnSpc>
              <a:spcBef>
                <a:spcPct val="0"/>
              </a:spcBef>
              <a:spcAft>
                <a:spcPct val="0"/>
              </a:spcAft>
              <a:buClrTx/>
              <a:buSzTx/>
              <a:buFontTx/>
              <a:buChar char="-"/>
              <a:tabLst/>
            </a:pPr>
            <a:r>
              <a:rPr lang="ru-RU" sz="2400" b="1" dirty="0" smtClean="0">
                <a:solidFill>
                  <a:srgbClr val="000000"/>
                </a:solidFill>
                <a:latin typeface="Times New Roman" pitchFamily="18" charset="0"/>
                <a:cs typeface="Times New Roman" pitchFamily="18" charset="0"/>
              </a:rPr>
              <a:t>Ссылки в тексте на порядковые номера формул приводят в скобках, например, … согласно формуле (2.4).</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57422" y="142852"/>
            <a:ext cx="4786696"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Построение таблиц</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29697" name="Rectangle 1"/>
          <p:cNvSpPr>
            <a:spLocks noChangeArrowheads="1"/>
          </p:cNvSpPr>
          <p:nvPr/>
        </p:nvSpPr>
        <p:spPr bwMode="auto">
          <a:xfrm>
            <a:off x="285720" y="1071546"/>
            <a:ext cx="86409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8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Таблицы</a:t>
            </a:r>
            <a:r>
              <a:rPr kumimoji="0" lang="ru-RU"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применяют для лучшей наглядности и удобства сравнения показателей. </a:t>
            </a:r>
          </a:p>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Название таблицы, при его наличии, должно отражать ее содержание, быть точным, кратким. </a:t>
            </a:r>
          </a:p>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8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Слово «Таблица» следует помещать в верхнем левом углу (отступ абзаца). </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lvl="0" indent="342900" algn="just" eaLnBrk="0" fontAlgn="base" hangingPunct="0">
              <a:spcBef>
                <a:spcPct val="0"/>
              </a:spcBef>
              <a:spcAft>
                <a:spcPct val="0"/>
              </a:spcAft>
              <a:buFontTx/>
              <a:buChar char="-"/>
            </a:pPr>
            <a:r>
              <a:rPr kumimoji="0" lang="ru-RU"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переносе части таблицы на ту же или другие страницы </a:t>
            </a:r>
            <a:r>
              <a:rPr kumimoji="0" lang="ru-RU" sz="2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название помещают только над первой частью таблицы</a:t>
            </a:r>
            <a:r>
              <a:rPr lang="ru-RU" sz="2800" dirty="0" smtClean="0">
                <a:solidFill>
                  <a:srgbClr val="000000"/>
                </a:solidFill>
                <a:latin typeface="Times New Roman" pitchFamily="18" charset="0"/>
                <a:ea typeface="Times New Roman" pitchFamily="18" charset="0"/>
                <a:cs typeface="Times New Roman" pitchFamily="18" charset="0"/>
              </a:rPr>
              <a:t>. </a:t>
            </a:r>
            <a:endParaRPr lang="ru-RU" sz="2800" dirty="0" smtClean="0">
              <a:solidFill>
                <a:srgbClr val="000000"/>
              </a:solidFill>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285720" y="5072074"/>
            <a:ext cx="860444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Char char="-"/>
              <a:tabLst/>
            </a:pPr>
            <a:r>
              <a:rPr kumimoji="0" lang="ru-RU" sz="2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Графу «Номер по порядку» в таблицу включать не допускается.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428604"/>
            <a:ext cx="8712968" cy="12199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Цифровой материал, как правило, оформляют в виде таблиц в соответствии с рисунком 3.1</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33793" name="Object 1"/>
          <p:cNvGraphicFramePr>
            <a:graphicFrameLocks noChangeAspect="1"/>
          </p:cNvGraphicFramePr>
          <p:nvPr/>
        </p:nvGraphicFramePr>
        <p:xfrm>
          <a:off x="214282" y="1714488"/>
          <a:ext cx="8715436" cy="4496066"/>
        </p:xfrm>
        <a:graphic>
          <a:graphicData uri="http://schemas.openxmlformats.org/presentationml/2006/ole">
            <p:oleObj spid="_x0000_s75778" name="Image" r:id="rId3" imgW="5756098" imgH="2329268" progId="Photoshop.Image.8">
              <p:embed/>
            </p:oleObj>
          </a:graphicData>
        </a:graphic>
      </p:graphicFrame>
      <p:sp>
        <p:nvSpPr>
          <p:cNvPr id="337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214282" y="357166"/>
            <a:ext cx="874846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Таблицы,</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 исключением таблиц приложений, следует нумеровать арабскими цифрами сквозной нумерацией.</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Таблицы каждого приложения обозначают отдельной нумерацией арабскими цифрами с добавлением перед цифрой обозначения приложения.</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Если в документе одна таблица, она должна быть обозначена «Таблица 1» или «Таблица В.1», если она приведена в Приложении В.</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342900" algn="just" fontAlgn="base">
              <a:spcBef>
                <a:spcPct val="0"/>
              </a:spcBef>
              <a:spcAft>
                <a:spcPct val="0"/>
              </a:spcAf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конце заголовков и подзаголовков таблиц точки не ставят. </a:t>
            </a:r>
          </a:p>
          <a:p>
            <a:pPr lvl="0" indent="342900" algn="just" fontAlgn="base">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Заголовки и подзаголовки граф указывают в единственном числе.</a:t>
            </a:r>
          </a:p>
          <a:p>
            <a:pPr indent="342900" algn="just" fontAlgn="base">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Заголовки граф, как правило, записывают параллельно строкам таблицы. При необходимости допускается перпендикулярное расположение заголовков граф.</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179512" y="188640"/>
            <a:ext cx="867645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На все таблицы документа должны быть приведены ссылки в тексте документа, при ссылке следует писать слово «таблица» без сокращения с указанием ее номера.</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Таблицу</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зависимости от ее размера, помещают под текстом, в котором впервые дана ссылка на нее, или на следующей странице, а при необходимости в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приложении.</a:t>
            </a:r>
            <a:endPar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lvl="0" indent="342900" algn="just" fontAlgn="base">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Если строки или графы таблицы выходят за формат страницы, ее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делят на части, помещая одну часть под другой или рядом, при этом в каждой части таблицы повторяют ее головку и боковик.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lvl="0" indent="342900" algn="just" eaLnBrk="0" fontAlgn="base" hangingPunct="0">
              <a:spcBef>
                <a:spcPct val="0"/>
              </a:spcBef>
              <a:spcAft>
                <a:spcPct val="0"/>
              </a:spcAf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Слово «Таблица» указывают один раз слева над первой частью таблицы, над другими частями пишут слова «Продолжение таблицы» с указанием номера таблицы.</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Если в конце страницы таблица прерывается и ее продолжение будет на следующей странице,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первой части таблицы нижнюю горизонтальную линию, ограничивающую таблицу, не проводят.</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850106"/>
          </a:xfrm>
        </p:spPr>
        <p:txBody>
          <a:bodyPr>
            <a:noAutofit/>
          </a:bodyPr>
          <a:lstStyle/>
          <a:p>
            <a:r>
              <a:rPr lang="ru-RU" sz="3200" i="1" dirty="0">
                <a:latin typeface="Times New Roman" pitchFamily="18" charset="0"/>
                <a:cs typeface="Times New Roman" pitchFamily="18" charset="0"/>
              </a:rPr>
              <a:t> </a:t>
            </a:r>
            <a:r>
              <a:rPr lang="ru-RU" sz="3200" b="1" i="1" dirty="0">
                <a:latin typeface="Times New Roman" pitchFamily="18" charset="0"/>
                <a:cs typeface="Times New Roman" pitchFamily="18" charset="0"/>
              </a:rPr>
              <a:t>Текстовые документы выполняют одним из следующих способов:</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8686800" cy="4525963"/>
          </a:xfrm>
        </p:spPr>
        <p:txBody>
          <a:bodyPr>
            <a:noAutofit/>
          </a:bodyPr>
          <a:lstStyle/>
          <a:p>
            <a:r>
              <a:rPr lang="ru-RU" sz="2400" dirty="0">
                <a:latin typeface="Times New Roman" pitchFamily="18" charset="0"/>
                <a:cs typeface="Times New Roman" pitchFamily="18" charset="0"/>
              </a:rPr>
              <a:t>– машинописным, при этом следует выполнять требования ГОСТ 13.1.002. Шрифт пишущей машинки должен быть четким, высотой не менее 2,5 мм, лента только черного цвета (полужирная);</a:t>
            </a:r>
          </a:p>
          <a:p>
            <a:r>
              <a:rPr lang="ru-RU" sz="2400" dirty="0">
                <a:latin typeface="Times New Roman" pitchFamily="18" charset="0"/>
                <a:cs typeface="Times New Roman" pitchFamily="18" charset="0"/>
              </a:rPr>
              <a:t>– рукописным — чертежным шрифтом по ГОСТ 2.304 с высотой букв и цифр не менее 2,5 мм. Текст пишется аккуратно </a:t>
            </a:r>
            <a:r>
              <a:rPr lang="ru-RU" sz="2400" dirty="0" smtClean="0">
                <a:latin typeface="Times New Roman" pitchFamily="18" charset="0"/>
                <a:cs typeface="Times New Roman" pitchFamily="18" charset="0"/>
              </a:rPr>
              <a:t>чернилами </a:t>
            </a:r>
            <a:r>
              <a:rPr lang="ru-RU" sz="2400" dirty="0">
                <a:latin typeface="Times New Roman" pitchFamily="18" charset="0"/>
                <a:cs typeface="Times New Roman" pitchFamily="18" charset="0"/>
              </a:rPr>
              <a:t>или пастой </a:t>
            </a:r>
            <a:r>
              <a:rPr lang="ru-RU" sz="2400" dirty="0" smtClean="0">
                <a:latin typeface="Times New Roman" pitchFamily="18" charset="0"/>
                <a:cs typeface="Times New Roman" pitchFamily="18" charset="0"/>
              </a:rPr>
              <a:t>черного цвета </a:t>
            </a:r>
            <a:r>
              <a:rPr lang="ru-RU" sz="2400" dirty="0">
                <a:latin typeface="Times New Roman" pitchFamily="18" charset="0"/>
                <a:cs typeface="Times New Roman" pitchFamily="18" charset="0"/>
              </a:rPr>
              <a:t>с расстоянием между строчками 8—10 мм</a:t>
            </a:r>
            <a:r>
              <a:rPr lang="ru-RU" sz="2400" dirty="0" smtClean="0">
                <a:latin typeface="Times New Roman" pitchFamily="18" charset="0"/>
                <a:cs typeface="Times New Roman" pitchFamily="18" charset="0"/>
              </a:rPr>
              <a:t>.</a:t>
            </a:r>
            <a:r>
              <a:rPr lang="ru-RU" sz="2400" b="1"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solidFill>
                  <a:srgbClr val="FF0000"/>
                </a:solidFill>
                <a:latin typeface="Times New Roman" pitchFamily="18" charset="0"/>
                <a:cs typeface="Times New Roman" pitchFamily="18" charset="0"/>
              </a:rPr>
              <a:t>– с применением печатающих и графических устройств вывода ЭВМ (ГОСТ 2.004-88)</a:t>
            </a:r>
            <a:r>
              <a:rPr lang="ru-RU" sz="2400" dirty="0">
                <a:latin typeface="Times New Roman" pitchFamily="18" charset="0"/>
                <a:cs typeface="Times New Roman" pitchFamily="18" charset="0"/>
              </a:rPr>
              <a:t>;</a:t>
            </a:r>
          </a:p>
          <a:p>
            <a:r>
              <a:rPr lang="ru-RU" sz="2400" dirty="0">
                <a:latin typeface="Times New Roman" pitchFamily="18" charset="0"/>
                <a:cs typeface="Times New Roman" pitchFamily="18" charset="0"/>
              </a:rPr>
              <a:t>– на магнитных носителях данных (ГОСТ 28388</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73626" y="0"/>
            <a:ext cx="3864008"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Иллюстрации</a:t>
            </a:r>
            <a:endPar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30721" name="Rectangle 1"/>
          <p:cNvSpPr>
            <a:spLocks noChangeArrowheads="1"/>
          </p:cNvSpPr>
          <p:nvPr/>
        </p:nvSpPr>
        <p:spPr bwMode="auto">
          <a:xfrm>
            <a:off x="359024" y="1142984"/>
            <a:ext cx="857069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Количество иллюстраций должно быть достаточно для пояснения излагаемого текста. Иллюстрации могут быть расположены как по тексту документа (возможно ближе к соответствующим частям текста), так и в конце его. Иллюстрации должны быть выполнены в соответствии с требованиями стандартов ЕСКД. Иллюстрации, за исключением иллюстраций приложений, следует нумеровать арабскими цифрами сквозной нумерацией. Если рисунок один, он обозначается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«Рисунок 1».</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Иллюстрации каждого приложения обозначают отдельной нумерацией арабскими цифрами с добавлением перед цифрами обозначения приложения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«Рисунок А.3»</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Char char="-"/>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79512" y="188640"/>
            <a:ext cx="867645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При ссылках на иллюстрации следует писать слово «рисунок» с указанием его номера. </a:t>
            </a:r>
          </a:p>
          <a:p>
            <a:pPr marL="0" marR="0" lvl="0" indent="342900" algn="l" defTabSz="914400" rtl="0" eaLnBrk="1" fontAlgn="base" latinLnBrk="0" hangingPunct="1">
              <a:lnSpc>
                <a:spcPct val="100000"/>
              </a:lnSpc>
              <a:spcBef>
                <a:spcPct val="0"/>
              </a:spcBef>
              <a:spcAft>
                <a:spcPct val="0"/>
              </a:spcAft>
              <a:buClrTx/>
              <a:buSzTx/>
              <a:buFontTx/>
              <a:buNone/>
              <a:tabLst/>
            </a:pPr>
            <a:r>
              <a:rPr kumimoji="0" lang="ru-RU" sz="24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Например</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в соответствии с рисунком 2».</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Наименования, приводимые в тексте документа и на иллюстрациях, должны быть одинаковыми.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Иллюстрации при необходимости могут иметь наименования и пояснительные данные (подрисуночный текст). </a:t>
            </a:r>
          </a:p>
          <a:p>
            <a:pPr marL="0" marR="0" lvl="0" indent="34290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Слово «Рисунок» его номер и  наименование помещают после пояснительных данных</a:t>
            </a:r>
          </a:p>
          <a:p>
            <a:pPr marL="0" marR="0" lvl="0" indent="342900" algn="l" defTabSz="914400" rtl="0" eaLnBrk="0" fontAlgn="base" latinLnBrk="0" hangingPunct="0">
              <a:lnSpc>
                <a:spcPct val="100000"/>
              </a:lnSpc>
              <a:spcBef>
                <a:spcPct val="0"/>
              </a:spcBef>
              <a:spcAft>
                <a:spcPct val="0"/>
              </a:spcAft>
              <a:buClrTx/>
              <a:buSzTx/>
              <a:tabLst/>
            </a:pPr>
            <a:r>
              <a:rPr lang="ru-RU" sz="2400" dirty="0" smtClean="0">
                <a:solidFill>
                  <a:srgbClr val="000000"/>
                </a:solidFill>
                <a:latin typeface="Times New Roman" pitchFamily="18" charset="0"/>
                <a:cs typeface="Times New Roman" pitchFamily="18" charset="0"/>
              </a:rPr>
              <a:t>		Пример оформления иллюстрации:</a:t>
            </a:r>
          </a:p>
          <a:p>
            <a:pPr lvl="0" indent="342900" eaLnBrk="0" fontAlgn="base" hangingPunct="0">
              <a:spcBef>
                <a:spcPct val="0"/>
              </a:spcBef>
              <a:spcAft>
                <a:spcPct val="0"/>
              </a:spcAft>
            </a:pPr>
            <a:endParaRPr lang="ru-RU" sz="2400" dirty="0" smtClean="0">
              <a:solidFill>
                <a:srgbClr val="000000"/>
              </a:solidFill>
              <a:latin typeface="Times New Roman" pitchFamily="18" charset="0"/>
              <a:cs typeface="Times New Roman" pitchFamily="18" charset="0"/>
            </a:endParaRPr>
          </a:p>
          <a:p>
            <a:pPr lvl="0" indent="342900" eaLnBrk="0" fontAlgn="base" hangingPunct="0">
              <a:spcBef>
                <a:spcPct val="0"/>
              </a:spcBef>
              <a:spcAft>
                <a:spcPct val="0"/>
              </a:spcAft>
            </a:pPr>
            <a:endParaRPr lang="ru-RU" sz="2400" dirty="0">
              <a:solidFill>
                <a:srgbClr val="000000"/>
              </a:solidFill>
              <a:latin typeface="Times New Roman" pitchFamily="18" charset="0"/>
              <a:cs typeface="Times New Roman" pitchFamily="18" charset="0"/>
            </a:endParaRPr>
          </a:p>
          <a:p>
            <a:pPr lvl="0" indent="342900" eaLnBrk="0" fontAlgn="base" hangingPunct="0">
              <a:spcBef>
                <a:spcPct val="0"/>
              </a:spcBef>
              <a:spcAft>
                <a:spcPct val="0"/>
              </a:spcAft>
            </a:pPr>
            <a:endParaRPr lang="ru-RU" sz="2400" dirty="0" smtClean="0">
              <a:solidFill>
                <a:srgbClr val="000000"/>
              </a:solidFill>
              <a:latin typeface="Times New Roman" pitchFamily="18" charset="0"/>
              <a:cs typeface="Times New Roman" pitchFamily="18" charset="0"/>
            </a:endParaRPr>
          </a:p>
          <a:p>
            <a:pPr lvl="0" indent="342900" eaLnBrk="0" fontAlgn="base" hangingPunct="0">
              <a:spcBef>
                <a:spcPct val="0"/>
              </a:spcBef>
              <a:spcAft>
                <a:spcPct val="0"/>
              </a:spcAft>
            </a:pPr>
            <a:endParaRPr lang="ru-RU" sz="2400" dirty="0">
              <a:solidFill>
                <a:srgbClr val="000000"/>
              </a:solidFill>
              <a:latin typeface="Times New Roman" pitchFamily="18" charset="0"/>
              <a:cs typeface="Times New Roman" pitchFamily="18" charset="0"/>
            </a:endParaRPr>
          </a:p>
          <a:p>
            <a:pPr lvl="0" indent="342900" eaLnBrk="0" fontAlgn="base" hangingPunct="0">
              <a:spcBef>
                <a:spcPct val="0"/>
              </a:spcBef>
              <a:spcAft>
                <a:spcPct val="0"/>
              </a:spcAft>
            </a:pPr>
            <a:endParaRPr lang="ru-RU" sz="2400" dirty="0" smtClean="0">
              <a:solidFill>
                <a:srgbClr val="000000"/>
              </a:solidFill>
              <a:latin typeface="Times New Roman" pitchFamily="18" charset="0"/>
              <a:cs typeface="Times New Roman" pitchFamily="18" charset="0"/>
            </a:endParaRPr>
          </a:p>
          <a:p>
            <a:pPr lvl="0" indent="342900" eaLnBrk="0" fontAlgn="base" hangingPunct="0">
              <a:spcBef>
                <a:spcPct val="0"/>
              </a:spcBef>
              <a:spcAft>
                <a:spcPct val="0"/>
              </a:spcAft>
            </a:pPr>
            <a:endParaRPr lang="ru-RU" sz="2400" dirty="0">
              <a:solidFill>
                <a:srgbClr val="000000"/>
              </a:solidFill>
              <a:latin typeface="Times New Roman" pitchFamily="18" charset="0"/>
              <a:cs typeface="Times New Roman" pitchFamily="18" charset="0"/>
            </a:endParaRPr>
          </a:p>
          <a:p>
            <a:pPr lvl="0" indent="342900" eaLnBrk="0" fontAlgn="base" hangingPunct="0">
              <a:spcBef>
                <a:spcPct val="0"/>
              </a:spcBef>
              <a:spcAft>
                <a:spcPct val="0"/>
              </a:spcAft>
            </a:pPr>
            <a:r>
              <a:rPr lang="ru-RU" sz="2400" dirty="0" smtClean="0">
                <a:solidFill>
                  <a:srgbClr val="000000"/>
                </a:solidFill>
                <a:latin typeface="Times New Roman" pitchFamily="18" charset="0"/>
                <a:cs typeface="Times New Roman" pitchFamily="18" charset="0"/>
              </a:rPr>
              <a:t>	Рисунок 4 - </a:t>
            </a:r>
            <a:r>
              <a:rPr lang="ru-RU" sz="2400" dirty="0" smtClean="0">
                <a:latin typeface="Times New Roman" pitchFamily="18" charset="0"/>
                <a:cs typeface="Times New Roman" pitchFamily="18" charset="0"/>
              </a:rPr>
              <a:t>Изготовление ткани на ткацком станке</a:t>
            </a:r>
            <a:endParaRPr kumimoji="0" lang="ru-RU" sz="240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 name="Рисунок 2"/>
          <p:cNvPicPr>
            <a:picLocks noChangeAspect="1" noChangeArrowheads="1"/>
          </p:cNvPicPr>
          <p:nvPr/>
        </p:nvPicPr>
        <p:blipFill>
          <a:blip r:embed="rId2" cstate="print">
            <a:clrChange>
              <a:clrFrom>
                <a:srgbClr val="FFFFFF"/>
              </a:clrFrom>
              <a:clrTo>
                <a:srgbClr val="FFFFFF">
                  <a:alpha val="0"/>
                </a:srgbClr>
              </a:clrTo>
            </a:clrChange>
            <a:duotone>
              <a:prstClr val="black"/>
              <a:schemeClr val="accent1">
                <a:tint val="45000"/>
                <a:satMod val="400000"/>
              </a:schemeClr>
            </a:duotone>
            <a:lum bright="4000" contrast="9000"/>
          </a:blip>
          <a:srcRect/>
          <a:stretch>
            <a:fillRect/>
          </a:stretch>
        </p:blipFill>
        <p:spPr bwMode="auto">
          <a:xfrm>
            <a:off x="2339752" y="3933056"/>
            <a:ext cx="3651277" cy="216024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0"/>
            <a:ext cx="7246664"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Состав студенческих работ</a:t>
            </a:r>
            <a:endPar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3" name="TextBox 2"/>
          <p:cNvSpPr txBox="1"/>
          <p:nvPr/>
        </p:nvSpPr>
        <p:spPr>
          <a:xfrm>
            <a:off x="179512" y="764704"/>
            <a:ext cx="8856984" cy="6093976"/>
          </a:xfrm>
          <a:prstGeom prst="rect">
            <a:avLst/>
          </a:prstGeom>
          <a:noFill/>
        </p:spPr>
        <p:txBody>
          <a:bodyPr wrap="square" rtlCol="0">
            <a:spAutoFit/>
          </a:bodyPr>
          <a:lstStyle/>
          <a:p>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Работа в общем случае должна содержать:</a:t>
            </a:r>
          </a:p>
          <a:p>
            <a:pPr>
              <a:buFontTx/>
              <a:buChar char="-"/>
            </a:pPr>
            <a:r>
              <a:rPr lang="ru-RU" sz="2400" dirty="0" smtClean="0">
                <a:latin typeface="Times New Roman" pitchFamily="18" charset="0"/>
                <a:cs typeface="Times New Roman" pitchFamily="18" charset="0"/>
              </a:rPr>
              <a:t> текстовый документ;</a:t>
            </a:r>
          </a:p>
          <a:p>
            <a:pPr>
              <a:buFontTx/>
              <a:buChar char="-"/>
            </a:pPr>
            <a:r>
              <a:rPr lang="ru-RU" sz="2400" dirty="0" smtClean="0">
                <a:latin typeface="Times New Roman" pitchFamily="18" charset="0"/>
                <a:cs typeface="Times New Roman" pitchFamily="18" charset="0"/>
              </a:rPr>
              <a:t> графическую часть.</a:t>
            </a:r>
          </a:p>
          <a:p>
            <a:r>
              <a:rPr lang="ru-RU" sz="2400" dirty="0" smtClean="0">
                <a:latin typeface="Times New Roman" pitchFamily="18" charset="0"/>
                <a:cs typeface="Times New Roman" pitchFamily="18" charset="0"/>
              </a:rPr>
              <a:t>	</a:t>
            </a:r>
            <a:r>
              <a:rPr lang="ru-RU" sz="2400" i="1" dirty="0" smtClean="0">
                <a:solidFill>
                  <a:srgbClr val="FF0000"/>
                </a:solidFill>
                <a:latin typeface="Times New Roman" pitchFamily="18" charset="0"/>
                <a:cs typeface="Times New Roman" pitchFamily="18" charset="0"/>
              </a:rPr>
              <a:t>Текстовые документы </a:t>
            </a:r>
            <a:r>
              <a:rPr lang="ru-RU" sz="2400" dirty="0" smtClean="0">
                <a:latin typeface="Times New Roman" pitchFamily="18" charset="0"/>
                <a:cs typeface="Times New Roman" pitchFamily="18" charset="0"/>
              </a:rPr>
              <a:t>к курсовым работам (проектам) КР (КП), письменным экзаменационным работам (ПЭР), дипломным работам (проектам) ДР (ДП) именуются соответственно:</a:t>
            </a:r>
          </a:p>
          <a:p>
            <a:pPr lvl="1">
              <a:buFontTx/>
              <a:buChar char="-"/>
            </a:pPr>
            <a:r>
              <a:rPr lang="ru-RU" sz="24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«Пояснительная записка к КР (КП)»;</a:t>
            </a:r>
          </a:p>
          <a:p>
            <a:pPr lvl="1">
              <a:buFontTx/>
              <a:buChar char="-"/>
            </a:pPr>
            <a:r>
              <a:rPr lang="ru-RU" sz="2200" dirty="0">
                <a:latin typeface="Times New Roman" pitchFamily="18" charset="0"/>
                <a:cs typeface="Times New Roman" pitchFamily="18" charset="0"/>
              </a:rPr>
              <a:t> </a:t>
            </a:r>
            <a:r>
              <a:rPr lang="ru-RU" sz="2200" dirty="0" smtClean="0">
                <a:latin typeface="Times New Roman" pitchFamily="18" charset="0"/>
                <a:cs typeface="Times New Roman" pitchFamily="18" charset="0"/>
              </a:rPr>
              <a:t>«Пояснительная записка к ПЭР»;</a:t>
            </a:r>
          </a:p>
          <a:p>
            <a:pPr lvl="1">
              <a:buFontTx/>
              <a:buChar char="-"/>
            </a:pPr>
            <a:r>
              <a:rPr lang="ru-RU" sz="2200" dirty="0" smtClean="0">
                <a:latin typeface="Times New Roman" pitchFamily="18" charset="0"/>
                <a:cs typeface="Times New Roman" pitchFamily="18" charset="0"/>
              </a:rPr>
              <a:t> «Пояснительная записка к ДР (ДП)».</a:t>
            </a:r>
          </a:p>
          <a:p>
            <a:pPr lvl="1"/>
            <a:r>
              <a:rPr lang="ru-RU" sz="2400" dirty="0" smtClean="0">
                <a:latin typeface="Times New Roman" pitchFamily="18" charset="0"/>
                <a:cs typeface="Times New Roman" pitchFamily="18" charset="0"/>
              </a:rPr>
              <a:t>	К </a:t>
            </a:r>
            <a:r>
              <a:rPr lang="ru-RU" sz="2400" i="1" dirty="0" smtClean="0">
                <a:solidFill>
                  <a:srgbClr val="FF0000"/>
                </a:solidFill>
                <a:latin typeface="Times New Roman" pitchFamily="18" charset="0"/>
                <a:cs typeface="Times New Roman" pitchFamily="18" charset="0"/>
              </a:rPr>
              <a:t>графической части </a:t>
            </a:r>
            <a:r>
              <a:rPr lang="ru-RU" sz="2400" dirty="0" smtClean="0">
                <a:latin typeface="Times New Roman" pitchFamily="18" charset="0"/>
                <a:cs typeface="Times New Roman" pitchFamily="18" charset="0"/>
              </a:rPr>
              <a:t>относят:</a:t>
            </a:r>
          </a:p>
          <a:p>
            <a:pPr lvl="1">
              <a:buFontTx/>
              <a:buChar char="-"/>
            </a:pPr>
            <a:r>
              <a:rPr lang="ru-RU" sz="2200" dirty="0" smtClean="0">
                <a:latin typeface="Times New Roman" pitchFamily="18" charset="0"/>
                <a:cs typeface="Times New Roman" pitchFamily="18" charset="0"/>
              </a:rPr>
              <a:t> чертежи и схемы;</a:t>
            </a:r>
          </a:p>
          <a:p>
            <a:pPr lvl="1">
              <a:buFontTx/>
              <a:buChar char="-"/>
            </a:pPr>
            <a:r>
              <a:rPr lang="ru-RU" sz="2200" dirty="0" smtClean="0">
                <a:latin typeface="Times New Roman" pitchFamily="18" charset="0"/>
                <a:cs typeface="Times New Roman" pitchFamily="18" charset="0"/>
              </a:rPr>
              <a:t> демонстрационные листы (плакаты)</a:t>
            </a:r>
          </a:p>
          <a:p>
            <a:pPr lvl="1"/>
            <a:r>
              <a:rPr lang="ru-RU" sz="2200"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Чертежи и схемы</a:t>
            </a:r>
            <a:r>
              <a:rPr lang="ru-RU" sz="2200" dirty="0" smtClean="0">
                <a:latin typeface="Times New Roman" pitchFamily="18" charset="0"/>
                <a:cs typeface="Times New Roman" pitchFamily="18" charset="0"/>
              </a:rPr>
              <a:t>, в зависимости от характера работы,          могут представляться как на отдельных листах, используемых при публичной защите, так и в составе ПЗ.</a:t>
            </a:r>
          </a:p>
          <a:p>
            <a:pPr lvl="1"/>
            <a:r>
              <a:rPr lang="ru-RU" sz="2200" dirty="0">
                <a:latin typeface="Times New Roman" pitchFamily="18" charset="0"/>
                <a:cs typeface="Times New Roman" pitchFamily="18" charset="0"/>
              </a:rPr>
              <a:t>	</a:t>
            </a:r>
            <a:r>
              <a:rPr lang="ru-RU" sz="2200" i="1" dirty="0" smtClean="0">
                <a:latin typeface="Times New Roman" pitchFamily="18" charset="0"/>
                <a:cs typeface="Times New Roman" pitchFamily="18" charset="0"/>
              </a:rPr>
              <a:t>Демонстрационные листы </a:t>
            </a:r>
            <a:r>
              <a:rPr lang="ru-RU" sz="2200" dirty="0" smtClean="0">
                <a:latin typeface="Times New Roman" pitchFamily="18" charset="0"/>
                <a:cs typeface="Times New Roman" pitchFamily="18" charset="0"/>
              </a:rPr>
              <a:t>служат для наглядного представления материала работы при ее публичной защите.</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40804"/>
            <a:ext cx="8964488" cy="6617196"/>
          </a:xfrm>
          <a:prstGeom prst="rect">
            <a:avLst/>
          </a:prstGeom>
        </p:spPr>
        <p:txBody>
          <a:bodyPr wrap="square">
            <a:spAutoFit/>
          </a:bodyPr>
          <a:lstStyle/>
          <a:p>
            <a:pPr lvl="1"/>
            <a:r>
              <a:rPr lang="ru-RU" sz="3200" b="1" i="1" dirty="0" smtClean="0">
                <a:solidFill>
                  <a:srgbClr val="FF0000"/>
                </a:solidFill>
                <a:latin typeface="Times New Roman" pitchFamily="18" charset="0"/>
                <a:cs typeface="Times New Roman" pitchFamily="18" charset="0"/>
              </a:rPr>
              <a:t>Структура пояснительной записки (ПЗ):</a:t>
            </a:r>
          </a:p>
          <a:p>
            <a:pPr lvl="1"/>
            <a:endParaRPr lang="ru-RU" sz="3200" b="1" i="1" dirty="0" smtClean="0">
              <a:solidFill>
                <a:srgbClr val="FF0000"/>
              </a:solidFill>
              <a:latin typeface="Times New Roman" pitchFamily="18" charset="0"/>
              <a:cs typeface="Times New Roman" pitchFamily="18" charset="0"/>
            </a:endParaRPr>
          </a:p>
          <a:p>
            <a:pPr lvl="1">
              <a:buFontTx/>
              <a:buChar char="-"/>
            </a:pPr>
            <a:r>
              <a:rPr lang="ru-RU" sz="2400" dirty="0" smtClean="0">
                <a:latin typeface="Times New Roman" pitchFamily="18" charset="0"/>
                <a:cs typeface="Times New Roman" pitchFamily="18" charset="0"/>
              </a:rPr>
              <a:t> титульный лист</a:t>
            </a:r>
          </a:p>
          <a:p>
            <a:pPr lvl="1">
              <a:buFontTx/>
              <a:buChar char="-"/>
            </a:pPr>
            <a:r>
              <a:rPr lang="ru-RU" sz="2400" dirty="0" smtClean="0">
                <a:latin typeface="Times New Roman" pitchFamily="18" charset="0"/>
                <a:cs typeface="Times New Roman" pitchFamily="18" charset="0"/>
              </a:rPr>
              <a:t> задание (</a:t>
            </a:r>
            <a:r>
              <a:rPr lang="ru-RU" sz="2400" i="1" dirty="0" smtClean="0">
                <a:latin typeface="Times New Roman" pitchFamily="18" charset="0"/>
                <a:cs typeface="Times New Roman" pitchFamily="18" charset="0"/>
              </a:rPr>
              <a:t>бланк не нумеруется, вшивается</a:t>
            </a:r>
            <a:r>
              <a:rPr lang="ru-RU" sz="2400" dirty="0" smtClean="0">
                <a:latin typeface="Times New Roman" pitchFamily="18" charset="0"/>
                <a:cs typeface="Times New Roman" pitchFamily="18" charset="0"/>
              </a:rPr>
              <a:t>)</a:t>
            </a:r>
          </a:p>
          <a:p>
            <a:pPr lvl="1">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отзыв (</a:t>
            </a:r>
            <a:r>
              <a:rPr lang="ru-RU" sz="2400" i="1" dirty="0" smtClean="0">
                <a:latin typeface="Times New Roman" pitchFamily="18" charset="0"/>
                <a:cs typeface="Times New Roman" pitchFamily="18" charset="0"/>
              </a:rPr>
              <a:t>бланк не нумеруется, вшивается</a:t>
            </a:r>
            <a:r>
              <a:rPr lang="ru-RU" sz="2400" dirty="0" smtClean="0">
                <a:latin typeface="Times New Roman" pitchFamily="18" charset="0"/>
                <a:cs typeface="Times New Roman" pitchFamily="18" charset="0"/>
              </a:rPr>
              <a:t>)</a:t>
            </a:r>
          </a:p>
          <a:p>
            <a:pPr lvl="1">
              <a:buFontTx/>
              <a:buChar char="-"/>
            </a:pPr>
            <a:r>
              <a:rPr lang="ru-RU" sz="2400" dirty="0" smtClean="0">
                <a:latin typeface="Times New Roman" pitchFamily="18" charset="0"/>
                <a:cs typeface="Times New Roman" pitchFamily="18" charset="0"/>
              </a:rPr>
              <a:t> рецензия (</a:t>
            </a:r>
            <a:r>
              <a:rPr lang="ru-RU" sz="2400" i="1" dirty="0" smtClean="0">
                <a:latin typeface="Times New Roman" pitchFamily="18" charset="0"/>
                <a:cs typeface="Times New Roman" pitchFamily="18" charset="0"/>
              </a:rPr>
              <a:t>бланк не нумеруется, вшивается</a:t>
            </a:r>
            <a:r>
              <a:rPr lang="ru-RU" sz="2400" dirty="0" smtClean="0">
                <a:latin typeface="Times New Roman" pitchFamily="18" charset="0"/>
                <a:cs typeface="Times New Roman" pitchFamily="18" charset="0"/>
              </a:rPr>
              <a:t>)</a:t>
            </a:r>
          </a:p>
          <a:p>
            <a:pPr lvl="1">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замечания </a:t>
            </a:r>
            <a:r>
              <a:rPr lang="ru-RU" sz="2400" dirty="0" err="1" smtClean="0">
                <a:latin typeface="Times New Roman" pitchFamily="18" charset="0"/>
                <a:cs typeface="Times New Roman" pitchFamily="18" charset="0"/>
              </a:rPr>
              <a:t>нормоконтроля</a:t>
            </a:r>
            <a:r>
              <a:rPr lang="ru-RU" sz="2400"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бланк не нумеруется, вшивается</a:t>
            </a:r>
            <a:r>
              <a:rPr lang="ru-RU" sz="2400" dirty="0" smtClean="0">
                <a:latin typeface="Times New Roman" pitchFamily="18" charset="0"/>
                <a:cs typeface="Times New Roman" pitchFamily="18" charset="0"/>
              </a:rPr>
              <a:t>)</a:t>
            </a:r>
          </a:p>
          <a:p>
            <a:pPr lvl="1">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содержание (</a:t>
            </a:r>
            <a:r>
              <a:rPr lang="ru-RU" sz="2400" i="1" dirty="0" smtClean="0">
                <a:latin typeface="Times New Roman" pitchFamily="18" charset="0"/>
                <a:cs typeface="Times New Roman" pitchFamily="18" charset="0"/>
              </a:rPr>
              <a:t>с основной надписью, размер 185 </a:t>
            </a:r>
            <a:r>
              <a:rPr lang="en-US" sz="2400" i="1" dirty="0" smtClean="0">
                <a:latin typeface="Times New Roman" pitchFamily="18" charset="0"/>
                <a:cs typeface="Times New Roman" pitchFamily="18" charset="0"/>
              </a:rPr>
              <a:t>x</a:t>
            </a:r>
            <a:r>
              <a:rPr lang="ru-RU" sz="2400" i="1" dirty="0" smtClean="0">
                <a:latin typeface="Times New Roman" pitchFamily="18" charset="0"/>
                <a:cs typeface="Times New Roman" pitchFamily="18" charset="0"/>
              </a:rPr>
              <a:t> 40 мм</a:t>
            </a:r>
            <a:r>
              <a:rPr lang="ru-RU" sz="2400" dirty="0" smtClean="0">
                <a:latin typeface="Times New Roman" pitchFamily="18" charset="0"/>
                <a:cs typeface="Times New Roman" pitchFamily="18" charset="0"/>
              </a:rPr>
              <a:t>))</a:t>
            </a:r>
          </a:p>
          <a:p>
            <a:pPr lvl="1">
              <a:buFontTx/>
              <a:buChar char="-"/>
            </a:pPr>
            <a:r>
              <a:rPr lang="ru-RU" sz="2400" dirty="0" smtClean="0">
                <a:latin typeface="Times New Roman" pitchFamily="18" charset="0"/>
                <a:cs typeface="Times New Roman" pitchFamily="18" charset="0"/>
              </a:rPr>
              <a:t> введение</a:t>
            </a:r>
          </a:p>
          <a:p>
            <a:pPr lvl="1">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основная часть (разделы, подразделы, пункты)</a:t>
            </a:r>
          </a:p>
          <a:p>
            <a:pPr lvl="1">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заключение</a:t>
            </a:r>
          </a:p>
          <a:p>
            <a:pPr lvl="1">
              <a:buFontTx/>
              <a:buChar char="-"/>
            </a:pPr>
            <a:r>
              <a:rPr lang="ru-RU" sz="2400" dirty="0">
                <a:latin typeface="Times New Roman" pitchFamily="18" charset="0"/>
                <a:cs typeface="Times New Roman" pitchFamily="18" charset="0"/>
              </a:rPr>
              <a:t> </a:t>
            </a:r>
            <a:r>
              <a:rPr lang="ru-RU" sz="2400" smtClean="0">
                <a:latin typeface="Times New Roman" pitchFamily="18" charset="0"/>
                <a:cs typeface="Times New Roman" pitchFamily="18" charset="0"/>
              </a:rPr>
              <a:t>список источников</a:t>
            </a:r>
            <a:endParaRPr lang="ru-RU" sz="2400" dirty="0" smtClean="0">
              <a:latin typeface="Times New Roman" pitchFamily="18" charset="0"/>
              <a:cs typeface="Times New Roman" pitchFamily="18" charset="0"/>
            </a:endParaRPr>
          </a:p>
          <a:p>
            <a:pPr lvl="1">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приложения</a:t>
            </a:r>
          </a:p>
          <a:p>
            <a:pPr lvl="1">
              <a:buFontTx/>
              <a:buChar char="-"/>
            </a:pPr>
            <a:endParaRPr lang="ru-RU" sz="2400" dirty="0">
              <a:latin typeface="Times New Roman" pitchFamily="18" charset="0"/>
              <a:cs typeface="Times New Roman" pitchFamily="18" charset="0"/>
            </a:endParaRPr>
          </a:p>
          <a:p>
            <a:pPr lvl="1"/>
            <a:endParaRPr lang="ru-RU" sz="2400" dirty="0">
              <a:latin typeface="Times New Roman" pitchFamily="18" charset="0"/>
              <a:cs typeface="Times New Roman" pitchFamily="18" charset="0"/>
            </a:endParaRPr>
          </a:p>
          <a:p>
            <a:pPr lvl="1"/>
            <a:endParaRPr lang="ru-RU" sz="2400" dirty="0" smtClean="0">
              <a:latin typeface="Times New Roman" pitchFamily="18" charset="0"/>
              <a:cs typeface="Times New Roman" pitchFamily="18" charset="0"/>
            </a:endParaRPr>
          </a:p>
          <a:p>
            <a:pPr lvl="1"/>
            <a:endParaRPr lang="ru-RU" sz="2400" dirty="0">
              <a:latin typeface="Times New Roman" pitchFamily="18" charset="0"/>
              <a:cs typeface="Times New Roman" pitchFamily="18" charset="0"/>
            </a:endParaRPr>
          </a:p>
        </p:txBody>
      </p:sp>
      <p:sp>
        <p:nvSpPr>
          <p:cNvPr id="4" name="Правая фигурная скобка 3"/>
          <p:cNvSpPr/>
          <p:nvPr/>
        </p:nvSpPr>
        <p:spPr>
          <a:xfrm>
            <a:off x="6786578" y="3571876"/>
            <a:ext cx="155448" cy="1008112"/>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Прямоугольник 4"/>
          <p:cNvSpPr/>
          <p:nvPr/>
        </p:nvSpPr>
        <p:spPr>
          <a:xfrm>
            <a:off x="6948264" y="3501008"/>
            <a:ext cx="2195736" cy="1015663"/>
          </a:xfrm>
          <a:prstGeom prst="rect">
            <a:avLst/>
          </a:prstGeom>
        </p:spPr>
        <p:txBody>
          <a:bodyPr wrap="square">
            <a:spAutoFit/>
          </a:bodyPr>
          <a:lstStyle/>
          <a:p>
            <a:r>
              <a:rPr lang="ru-RU" sz="2000" dirty="0">
                <a:solidFill>
                  <a:prstClr val="black"/>
                </a:solidFill>
                <a:latin typeface="Times New Roman" pitchFamily="18" charset="0"/>
                <a:cs typeface="Times New Roman" pitchFamily="18" charset="0"/>
              </a:rPr>
              <a:t>(</a:t>
            </a:r>
            <a:r>
              <a:rPr lang="ru-RU" sz="2000" i="1" dirty="0">
                <a:solidFill>
                  <a:prstClr val="black"/>
                </a:solidFill>
                <a:latin typeface="Times New Roman" pitchFamily="18" charset="0"/>
                <a:cs typeface="Times New Roman" pitchFamily="18" charset="0"/>
              </a:rPr>
              <a:t>с основной </a:t>
            </a:r>
            <a:r>
              <a:rPr lang="ru-RU" sz="2000" i="1" dirty="0" smtClean="0">
                <a:solidFill>
                  <a:prstClr val="black"/>
                </a:solidFill>
                <a:latin typeface="Times New Roman" pitchFamily="18" charset="0"/>
                <a:cs typeface="Times New Roman" pitchFamily="18" charset="0"/>
              </a:rPr>
              <a:t>надписью</a:t>
            </a:r>
            <a:r>
              <a:rPr lang="ru-RU" sz="2000" i="1" dirty="0">
                <a:solidFill>
                  <a:prstClr val="black"/>
                </a:solidFill>
                <a:latin typeface="Times New Roman" pitchFamily="18" charset="0"/>
                <a:cs typeface="Times New Roman" pitchFamily="18" charset="0"/>
              </a:rPr>
              <a:t>, размер 185 </a:t>
            </a:r>
            <a:r>
              <a:rPr lang="en-US" sz="2000" i="1" dirty="0">
                <a:solidFill>
                  <a:prstClr val="black"/>
                </a:solidFill>
                <a:latin typeface="Times New Roman" pitchFamily="18" charset="0"/>
                <a:cs typeface="Times New Roman" pitchFamily="18" charset="0"/>
              </a:rPr>
              <a:t>x</a:t>
            </a:r>
            <a:r>
              <a:rPr lang="ru-RU" sz="2000" i="1" dirty="0">
                <a:solidFill>
                  <a:prstClr val="black"/>
                </a:solidFill>
                <a:latin typeface="Times New Roman" pitchFamily="18" charset="0"/>
                <a:cs typeface="Times New Roman" pitchFamily="18" charset="0"/>
              </a:rPr>
              <a:t> 20 мм</a:t>
            </a:r>
            <a:r>
              <a:rPr lang="ru-RU" sz="2000" dirty="0">
                <a:solidFill>
                  <a:prstClr val="black"/>
                </a:solidFill>
                <a:latin typeface="Times New Roman" pitchFamily="18" charset="0"/>
                <a:cs typeface="Times New Roman" pitchFamily="18" charset="0"/>
              </a:rPr>
              <a:t>))</a:t>
            </a:r>
            <a:endParaRPr lang="ru-RU"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9831" y="0"/>
            <a:ext cx="8904169"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Нормоконтроль</a:t>
            </a:r>
            <a:r>
              <a:rPr lang="ru-RU"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пояснительных записок</a:t>
            </a:r>
            <a:endPar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5" name="Прямоугольник 4"/>
          <p:cNvSpPr/>
          <p:nvPr/>
        </p:nvSpPr>
        <p:spPr>
          <a:xfrm>
            <a:off x="214282" y="571480"/>
            <a:ext cx="8715436" cy="6740307"/>
          </a:xfrm>
          <a:prstGeom prst="rect">
            <a:avLst/>
          </a:prstGeom>
        </p:spPr>
        <p:txBody>
          <a:bodyPr wrap="square">
            <a:spAutoFit/>
          </a:bodyPr>
          <a:lstStyle/>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комплектность пояснительной записки;</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правильность заполнения титульного листа;</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наличие и правильность рамок; </a:t>
            </a: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выделение заголовков, разделов и подразделов, наличие красных строк;</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правильность оформления содержания, соответствие названий разделов и подразделов в содержании соответствующим названиям в тексте записки;</a:t>
            </a: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правильность </a:t>
            </a:r>
            <a:r>
              <a:rPr lang="ru-RU" sz="2400" dirty="0" smtClean="0">
                <a:solidFill>
                  <a:srgbClr val="000000"/>
                </a:solidFill>
                <a:latin typeface="Times New Roman" pitchFamily="18" charset="0"/>
                <a:ea typeface="Times New Roman" pitchFamily="18" charset="0"/>
                <a:cs typeface="Times New Roman" pitchFamily="18" charset="0"/>
              </a:rPr>
              <a:t>нумерации страниц, разделов, подразделов, иллюстраций, таблиц, приложений, формул;</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правильность оформления рисунков (ГОСТ 2.319-81);</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правильность </a:t>
            </a:r>
            <a:r>
              <a:rPr lang="ru-RU" sz="2400" dirty="0" smtClean="0">
                <a:solidFill>
                  <a:srgbClr val="000000"/>
                </a:solidFill>
                <a:latin typeface="Times New Roman" pitchFamily="18" charset="0"/>
                <a:ea typeface="Times New Roman" pitchFamily="18" charset="0"/>
                <a:cs typeface="Times New Roman" pitchFamily="18" charset="0"/>
              </a:rPr>
              <a:t>оформления таблиц (ГОСТ 2.105-95);</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отсутствие загромождения записки однотипными расчетами, грамматическими ошибками;</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наличие </a:t>
            </a:r>
            <a:r>
              <a:rPr lang="ru-RU" sz="2400" dirty="0" smtClean="0">
                <a:solidFill>
                  <a:srgbClr val="000000"/>
                </a:solidFill>
                <a:latin typeface="Times New Roman" pitchFamily="18" charset="0"/>
                <a:ea typeface="Times New Roman" pitchFamily="18" charset="0"/>
                <a:cs typeface="Times New Roman" pitchFamily="18" charset="0"/>
              </a:rPr>
              <a:t>ссылок </a:t>
            </a:r>
            <a:r>
              <a:rPr lang="ru-RU" sz="2400" dirty="0" smtClean="0">
                <a:solidFill>
                  <a:srgbClr val="000000"/>
                </a:solidFill>
                <a:latin typeface="Times New Roman" pitchFamily="18" charset="0"/>
                <a:ea typeface="Times New Roman" pitchFamily="18" charset="0"/>
                <a:cs typeface="Times New Roman" pitchFamily="18" charset="0"/>
              </a:rPr>
              <a:t>на </a:t>
            </a:r>
            <a:r>
              <a:rPr lang="ru-RU" sz="2400" dirty="0" smtClean="0">
                <a:solidFill>
                  <a:srgbClr val="000000"/>
                </a:solidFill>
                <a:latin typeface="Times New Roman" pitchFamily="18" charset="0"/>
                <a:ea typeface="Times New Roman" pitchFamily="18" charset="0"/>
                <a:cs typeface="Times New Roman" pitchFamily="18" charset="0"/>
              </a:rPr>
              <a:t>таблицы, рисунки использованные источники, </a:t>
            </a:r>
          </a:p>
          <a:p>
            <a:pPr lvl="0" indent="34290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правильность </a:t>
            </a:r>
            <a:r>
              <a:rPr lang="ru-RU" sz="2400" dirty="0" smtClean="0">
                <a:solidFill>
                  <a:srgbClr val="000000"/>
                </a:solidFill>
                <a:latin typeface="Times New Roman" pitchFamily="18" charset="0"/>
                <a:ea typeface="Times New Roman" pitchFamily="18" charset="0"/>
                <a:cs typeface="Times New Roman" pitchFamily="18" charset="0"/>
              </a:rPr>
              <a:t>оформления </a:t>
            </a:r>
            <a:r>
              <a:rPr lang="ru-RU" sz="2400" dirty="0" smtClean="0">
                <a:solidFill>
                  <a:srgbClr val="000000"/>
                </a:solidFill>
                <a:latin typeface="Times New Roman" pitchFamily="18" charset="0"/>
                <a:ea typeface="Times New Roman" pitchFamily="18" charset="0"/>
                <a:cs typeface="Times New Roman" pitchFamily="18" charset="0"/>
              </a:rPr>
              <a:t>источников.</a:t>
            </a:r>
            <a:endParaRPr lang="ru-RU" sz="2400" dirty="0" smtClean="0">
              <a:latin typeface="Times New Roman" pitchFamily="18" charset="0"/>
              <a:cs typeface="Times New Roman" pitchFamily="18" charset="0"/>
            </a:endParaRPr>
          </a:p>
          <a:p>
            <a:pPr lvl="0" indent="342900" algn="just" eaLnBrk="0" fontAlgn="base" hangingPunct="0">
              <a:spcBef>
                <a:spcPct val="0"/>
              </a:spcBef>
              <a:spcAft>
                <a:spcPct val="0"/>
              </a:spcAft>
            </a:pPr>
            <a:endParaRPr lang="ru-RU"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86808" cy="6124754"/>
          </a:xfrm>
          <a:prstGeom prst="rect">
            <a:avLst/>
          </a:prstGeom>
        </p:spPr>
        <p:txBody>
          <a:bodyPr wrap="square">
            <a:spAutoFit/>
          </a:bodyPr>
          <a:lstStyle/>
          <a:p>
            <a:pPr lvl="0" indent="342900" algn="just" eaLnBrk="0" fontAlgn="base" hangingPunct="0">
              <a:spcBef>
                <a:spcPct val="0"/>
              </a:spcBef>
              <a:spcAft>
                <a:spcPct val="0"/>
              </a:spcAft>
            </a:pPr>
            <a:r>
              <a:rPr lang="ru-RU" sz="2800" b="1" dirty="0" smtClean="0">
                <a:solidFill>
                  <a:srgbClr val="000000"/>
                </a:solidFill>
                <a:latin typeface="Times New Roman" pitchFamily="18" charset="0"/>
                <a:ea typeface="Times New Roman" pitchFamily="18" charset="0"/>
                <a:cs typeface="Times New Roman" pitchFamily="18" charset="0"/>
              </a:rPr>
              <a:t>В процессе </a:t>
            </a:r>
            <a:r>
              <a:rPr lang="ru-RU" sz="2800" b="1" dirty="0" err="1" smtClean="0">
                <a:solidFill>
                  <a:srgbClr val="000000"/>
                </a:solidFill>
                <a:latin typeface="Times New Roman" pitchFamily="18" charset="0"/>
                <a:ea typeface="Times New Roman" pitchFamily="18" charset="0"/>
                <a:cs typeface="Times New Roman" pitchFamily="18" charset="0"/>
              </a:rPr>
              <a:t>нормоконтроля</a:t>
            </a:r>
            <a:r>
              <a:rPr lang="ru-RU" sz="2800" b="1" dirty="0" smtClean="0">
                <a:solidFill>
                  <a:srgbClr val="000000"/>
                </a:solidFill>
                <a:latin typeface="Times New Roman" pitchFamily="18" charset="0"/>
                <a:ea typeface="Times New Roman" pitchFamily="18" charset="0"/>
                <a:cs typeface="Times New Roman" pitchFamily="18" charset="0"/>
              </a:rPr>
              <a:t> чертежей проверяется:</a:t>
            </a:r>
            <a:endParaRPr lang="ru-RU" sz="2800" b="1"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800" dirty="0" smtClean="0">
                <a:solidFill>
                  <a:srgbClr val="000000"/>
                </a:solidFill>
                <a:latin typeface="Times New Roman" pitchFamily="18" charset="0"/>
                <a:ea typeface="Times New Roman" pitchFamily="18" charset="0"/>
                <a:cs typeface="Times New Roman" pitchFamily="18" charset="0"/>
              </a:rPr>
              <a:t>– выполнение чертежей в соответствии с требованиями стандартов;</a:t>
            </a:r>
            <a:endParaRPr lang="ru-RU" sz="28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800" dirty="0" smtClean="0">
                <a:solidFill>
                  <a:srgbClr val="000000"/>
                </a:solidFill>
                <a:latin typeface="Times New Roman" pitchFamily="18" charset="0"/>
                <a:ea typeface="Times New Roman" pitchFamily="18" charset="0"/>
                <a:cs typeface="Times New Roman" pitchFamily="18" charset="0"/>
              </a:rPr>
              <a:t>– соблюдение форматов, правильность их оформления (ГОСТ 2.301-68);</a:t>
            </a:r>
            <a:endParaRPr lang="ru-RU" sz="28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800" dirty="0" smtClean="0">
                <a:solidFill>
                  <a:srgbClr val="000000"/>
                </a:solidFill>
                <a:latin typeface="Times New Roman" pitchFamily="18" charset="0"/>
                <a:ea typeface="Times New Roman" pitchFamily="18" charset="0"/>
                <a:cs typeface="Times New Roman" pitchFamily="18" charset="0"/>
              </a:rPr>
              <a:t>– правильность начертания и применение линий (ГОСТ 2.303-68);</a:t>
            </a:r>
            <a:endParaRPr lang="ru-RU" sz="28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800" dirty="0" smtClean="0">
                <a:solidFill>
                  <a:srgbClr val="000000"/>
                </a:solidFill>
                <a:latin typeface="Times New Roman" pitchFamily="18" charset="0"/>
                <a:ea typeface="Times New Roman" pitchFamily="18" charset="0"/>
                <a:cs typeface="Times New Roman" pitchFamily="18" charset="0"/>
              </a:rPr>
              <a:t>– соблюдение масштабов, правильность их обозначений (ГОСТ 2.302-68);</a:t>
            </a:r>
            <a:endParaRPr lang="ru-RU" sz="28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800" dirty="0" smtClean="0">
                <a:solidFill>
                  <a:srgbClr val="000000"/>
                </a:solidFill>
                <a:latin typeface="Times New Roman" pitchFamily="18" charset="0"/>
                <a:ea typeface="Times New Roman" pitchFamily="18" charset="0"/>
                <a:cs typeface="Times New Roman" pitchFamily="18" charset="0"/>
              </a:rPr>
              <a:t>– достаточность изображений (видов, разрезов, сечений), правильность их расположения и обозначения (ГОСТ 2.305-68);</a:t>
            </a:r>
            <a:endParaRPr lang="ru-RU" sz="2800" dirty="0" smtClean="0">
              <a:latin typeface="Times New Roman" pitchFamily="18" charset="0"/>
              <a:cs typeface="Times New Roman" pitchFamily="18" charset="0"/>
            </a:endParaRPr>
          </a:p>
          <a:p>
            <a:pPr lvl="0" indent="342900" algn="just" eaLnBrk="0" fontAlgn="base" hangingPunct="0">
              <a:spcBef>
                <a:spcPct val="0"/>
              </a:spcBef>
              <a:spcAft>
                <a:spcPct val="0"/>
              </a:spcAft>
            </a:pPr>
            <a:r>
              <a:rPr lang="ru-RU" sz="2800" dirty="0" smtClean="0">
                <a:solidFill>
                  <a:srgbClr val="000000"/>
                </a:solidFill>
                <a:latin typeface="Times New Roman" pitchFamily="18" charset="0"/>
                <a:ea typeface="Times New Roman" pitchFamily="18" charset="0"/>
                <a:cs typeface="Times New Roman" pitchFamily="18" charset="0"/>
              </a:rPr>
              <a:t>– правильность выполнения схем.</a:t>
            </a:r>
            <a:endParaRPr lang="ru-RU"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43000"/>
          </a:xfrm>
        </p:spPr>
        <p:txBody>
          <a:bodyPr/>
          <a:lstStyle/>
          <a:p>
            <a:r>
              <a:rPr lang="ru-RU" dirty="0">
                <a:solidFill>
                  <a:srgbClr val="FF0000"/>
                </a:solidFill>
                <a:latin typeface="Times New Roman" pitchFamily="18" charset="0"/>
                <a:cs typeface="Times New Roman" pitchFamily="18" charset="0"/>
              </a:rPr>
              <a:t>При применении компьютера </a:t>
            </a:r>
          </a:p>
        </p:txBody>
      </p:sp>
      <p:sp>
        <p:nvSpPr>
          <p:cNvPr id="5" name="Прямоугольник 4"/>
          <p:cNvSpPr/>
          <p:nvPr/>
        </p:nvSpPr>
        <p:spPr>
          <a:xfrm>
            <a:off x="611560" y="2708920"/>
            <a:ext cx="7028655" cy="2308324"/>
          </a:xfrm>
          <a:prstGeom prst="rect">
            <a:avLst/>
          </a:prstGeom>
        </p:spPr>
        <p:txBody>
          <a:bodyPr wrap="none">
            <a:spAutoFit/>
          </a:bodyPr>
          <a:lstStyle/>
          <a:p>
            <a:r>
              <a:rPr lang="ru-RU" sz="3600" i="1" dirty="0" smtClean="0">
                <a:latin typeface="Times New Roman" pitchFamily="18" charset="0"/>
                <a:cs typeface="Times New Roman" pitchFamily="18" charset="0"/>
              </a:rPr>
              <a:t>Информация отражается в виде:</a:t>
            </a:r>
          </a:p>
          <a:p>
            <a:r>
              <a:rPr lang="ru-RU" sz="3600" dirty="0">
                <a:latin typeface="Times New Roman" pitchFamily="18" charset="0"/>
                <a:cs typeface="Times New Roman" pitchFamily="18" charset="0"/>
              </a:rPr>
              <a:t>	</a:t>
            </a:r>
            <a:r>
              <a:rPr lang="ru-RU" sz="3600" dirty="0" smtClean="0">
                <a:latin typeface="Times New Roman" pitchFamily="18" charset="0"/>
                <a:cs typeface="Times New Roman" pitchFamily="18" charset="0"/>
              </a:rPr>
              <a:t>		- текста</a:t>
            </a:r>
          </a:p>
          <a:p>
            <a:r>
              <a:rPr lang="ru-RU" sz="3600" dirty="0">
                <a:latin typeface="Times New Roman" pitchFamily="18" charset="0"/>
                <a:cs typeface="Times New Roman" pitchFamily="18" charset="0"/>
              </a:rPr>
              <a:t>	</a:t>
            </a:r>
            <a:r>
              <a:rPr lang="ru-RU" sz="3600" dirty="0" smtClean="0">
                <a:latin typeface="Times New Roman" pitchFamily="18" charset="0"/>
                <a:cs typeface="Times New Roman" pitchFamily="18" charset="0"/>
              </a:rPr>
              <a:t>		- таблицы</a:t>
            </a:r>
          </a:p>
          <a:p>
            <a:r>
              <a:rPr lang="ru-RU" sz="3600" dirty="0">
                <a:latin typeface="Times New Roman" pitchFamily="18" charset="0"/>
                <a:cs typeface="Times New Roman" pitchFamily="18" charset="0"/>
              </a:rPr>
              <a:t>	</a:t>
            </a:r>
            <a:r>
              <a:rPr lang="ru-RU" sz="3600" dirty="0" smtClean="0">
                <a:latin typeface="Times New Roman" pitchFamily="18" charset="0"/>
                <a:cs typeface="Times New Roman" pitchFamily="18" charset="0"/>
              </a:rPr>
              <a:t>		- рисунка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9512" y="868070"/>
            <a:ext cx="878497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42900" fontAlgn="base">
              <a:spcBef>
                <a:spcPct val="0"/>
              </a:spcBef>
              <a:spcAft>
                <a:spcPct val="0"/>
              </a:spcAft>
              <a:buFontTx/>
              <a:buChar char="-"/>
            </a:pPr>
            <a:r>
              <a:rPr lang="ru-RU" sz="2400" b="1" i="1" dirty="0" smtClean="0">
                <a:solidFill>
                  <a:srgbClr val="FF0000"/>
                </a:solidFill>
                <a:latin typeface="Times New Roman" pitchFamily="18" charset="0"/>
                <a:cs typeface="Times New Roman" pitchFamily="18" charset="0"/>
              </a:rPr>
              <a:t>Текст</a:t>
            </a:r>
            <a:r>
              <a:rPr lang="ru-RU" sz="2400" dirty="0" smtClean="0">
                <a:latin typeface="Times New Roman" pitchFamily="18" charset="0"/>
                <a:cs typeface="Times New Roman" pitchFamily="18" charset="0"/>
              </a:rPr>
              <a:t> должен </a:t>
            </a:r>
            <a:r>
              <a:rPr lang="ru-RU" sz="2400" dirty="0">
                <a:latin typeface="Times New Roman" pitchFamily="18" charset="0"/>
                <a:cs typeface="Times New Roman" pitchFamily="18" charset="0"/>
              </a:rPr>
              <a:t>быть набран на компьютере в любом текстовом редакторе </a:t>
            </a:r>
            <a:r>
              <a:rPr lang="ru-RU" sz="2400" dirty="0" smtClean="0">
                <a:latin typeface="Times New Roman" pitchFamily="18" charset="0"/>
                <a:cs typeface="Times New Roman" pitchFamily="18" charset="0"/>
              </a:rPr>
              <a:t> на </a:t>
            </a:r>
            <a:r>
              <a:rPr lang="ru-RU" sz="2400" dirty="0">
                <a:latin typeface="Times New Roman" pitchFamily="18" charset="0"/>
                <a:cs typeface="Times New Roman" pitchFamily="18" charset="0"/>
              </a:rPr>
              <a:t>одной стороне бумаги формата А4</a:t>
            </a:r>
            <a:r>
              <a:rPr lang="ru-RU" sz="2400" dirty="0" smtClean="0">
                <a:latin typeface="Times New Roman" pitchFamily="18" charset="0"/>
                <a:cs typeface="Times New Roman" pitchFamily="18" charset="0"/>
              </a:rPr>
              <a:t>.</a:t>
            </a:r>
          </a:p>
          <a:p>
            <a:pPr lvl="0" indent="342900" fontAlgn="base">
              <a:spcBef>
                <a:spcPct val="0"/>
              </a:spcBef>
              <a:spcAft>
                <a:spcPct val="0"/>
              </a:spcAft>
              <a:buFontTx/>
              <a:buChar char="-"/>
            </a:pPr>
            <a:r>
              <a:rPr lang="ru-RU" sz="2400" dirty="0">
                <a:latin typeface="Times New Roman" pitchFamily="18" charset="0"/>
                <a:cs typeface="Times New Roman" pitchFamily="18" charset="0"/>
              </a:rPr>
              <a:t>Название шрифта </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Times</a:t>
            </a:r>
            <a:r>
              <a:rPr lang="ru-RU" sz="2400" dirty="0" smtClean="0">
                <a:latin typeface="Times New Roman" pitchFamily="18" charset="0"/>
                <a:cs typeface="Times New Roman" pitchFamily="18" charset="0"/>
              </a:rPr>
              <a:t> </a:t>
            </a:r>
            <a:r>
              <a:rPr lang="ru-RU" sz="2400" dirty="0" err="1">
                <a:latin typeface="Times New Roman" pitchFamily="18" charset="0"/>
                <a:cs typeface="Times New Roman" pitchFamily="18" charset="0"/>
              </a:rPr>
              <a:t>New</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Roman</a:t>
            </a:r>
            <a:endParaRPr lang="ru-RU" sz="2400" dirty="0" smtClean="0">
              <a:latin typeface="Times New Roman" pitchFamily="18" charset="0"/>
              <a:cs typeface="Times New Roman" pitchFamily="18" charset="0"/>
            </a:endParaRPr>
          </a:p>
          <a:p>
            <a:pPr lvl="0" indent="342900" fontAlgn="base">
              <a:spcBef>
                <a:spcPct val="0"/>
              </a:spcBef>
              <a:spcAft>
                <a:spcPct val="0"/>
              </a:spcAft>
              <a:buFontTx/>
              <a:buChar char="-"/>
            </a:pPr>
            <a:r>
              <a:rPr lang="ru-RU" sz="2400" dirty="0" smtClean="0">
                <a:latin typeface="Times New Roman" pitchFamily="18" charset="0"/>
                <a:cs typeface="Times New Roman" pitchFamily="18" charset="0"/>
              </a:rPr>
              <a:t>Межстрочный интервал – 1,5 строки  </a:t>
            </a:r>
          </a:p>
          <a:p>
            <a:pPr lvl="0" indent="342900" fontAlgn="base">
              <a:spcBef>
                <a:spcPct val="0"/>
              </a:spcBef>
              <a:spcAft>
                <a:spcPct val="0"/>
              </a:spcAft>
              <a:buFontTx/>
              <a:buChar char="-"/>
            </a:pPr>
            <a:r>
              <a:rPr lang="ru-RU" sz="2400" dirty="0" smtClean="0">
                <a:latin typeface="Times New Roman" pitchFamily="18" charset="0"/>
                <a:cs typeface="Times New Roman" pitchFamily="18" charset="0"/>
              </a:rPr>
              <a:t>Выравнивание текста - «по ширине».</a:t>
            </a:r>
            <a:endPar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42900" algn="l" defTabSz="914400" rtl="0" eaLnBrk="1" fontAlgn="base" latinLnBrk="0" hangingPunct="1">
              <a:lnSpc>
                <a:spcPct val="100000"/>
              </a:lnSpc>
              <a:spcBef>
                <a:spcPct val="0"/>
              </a:spcBef>
              <a:spcAft>
                <a:spcPct val="0"/>
              </a:spcAft>
              <a:buClrTx/>
              <a:buSzTx/>
              <a:buFontTx/>
              <a:buNone/>
              <a:tabLst/>
            </a:pP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Устанавливаются следующие поля:</a:t>
            </a:r>
          </a:p>
          <a:p>
            <a:pPr marL="0" marR="0" lvl="0" indent="342900" algn="l" defTabSz="914400" rtl="0" eaLnBrk="0" fontAlgn="base" latinLnBrk="0" hangingPunct="0">
              <a:lnSpc>
                <a:spcPct val="100000"/>
              </a:lnSpc>
              <a:spcBef>
                <a:spcPct val="0"/>
              </a:spcBef>
              <a:spcAft>
                <a:spcPct val="0"/>
              </a:spcAft>
              <a:buClrTx/>
              <a:buSzTx/>
              <a:buFontTx/>
              <a:buNone/>
              <a:tabLst/>
            </a:pP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верхнее   1,5 см;</a:t>
            </a:r>
            <a:r>
              <a:rPr lang="ru-RU" sz="2400" dirty="0">
                <a:solidFill>
                  <a:srgbClr val="000000"/>
                </a:solidFill>
                <a:latin typeface="Times New Roman" pitchFamily="18" charset="0"/>
                <a:ea typeface="Times New Roman" pitchFamily="18" charset="0"/>
                <a:cs typeface="Times New Roman" pitchFamily="18" charset="0"/>
              </a:rPr>
              <a:t>	</a:t>
            </a: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правое     1,0 </a:t>
            </a:r>
            <a:r>
              <a:rPr lang="ru-RU" sz="2400" dirty="0">
                <a:solidFill>
                  <a:srgbClr val="000000"/>
                </a:solidFill>
                <a:latin typeface="Times New Roman" pitchFamily="18" charset="0"/>
                <a:ea typeface="Times New Roman" pitchFamily="18" charset="0"/>
                <a:cs typeface="Times New Roman" pitchFamily="18" charset="0"/>
              </a:rPr>
              <a:t>с</a:t>
            </a: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 </a:t>
            </a:r>
          </a:p>
          <a:p>
            <a:pPr marL="0" marR="0" lvl="0" indent="342900" algn="l" defTabSz="914400" rtl="0" eaLnBrk="0" fontAlgn="base" latinLnBrk="0" hangingPunct="0">
              <a:lnSpc>
                <a:spcPct val="100000"/>
              </a:lnSpc>
              <a:spcBef>
                <a:spcPct val="0"/>
              </a:spcBef>
              <a:spcAft>
                <a:spcPct val="0"/>
              </a:spcAft>
              <a:buClrTx/>
              <a:buSzTx/>
              <a:buFontTx/>
              <a:buNone/>
              <a:tabLst/>
            </a:pPr>
            <a:r>
              <a:rPr lang="ru-RU" sz="2400" dirty="0">
                <a:solidFill>
                  <a:srgbClr val="000000"/>
                </a:solidFill>
                <a:latin typeface="Times New Roman" pitchFamily="18" charset="0"/>
                <a:ea typeface="Times New Roman" pitchFamily="18" charset="0"/>
                <a:cs typeface="Times New Roman" pitchFamily="18" charset="0"/>
              </a:rPr>
              <a:t>	</a:t>
            </a: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нижнее    2,7 см;</a:t>
            </a:r>
            <a:r>
              <a:rPr lang="ru-RU" sz="2400" dirty="0">
                <a:solidFill>
                  <a:srgbClr val="000000"/>
                </a:solidFill>
                <a:latin typeface="Times New Roman" pitchFamily="18" charset="0"/>
                <a:ea typeface="Times New Roman" pitchFamily="18" charset="0"/>
                <a:cs typeface="Times New Roman" pitchFamily="18" charset="0"/>
              </a:rPr>
              <a:t>	</a:t>
            </a: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левое </a:t>
            </a:r>
            <a:r>
              <a:rPr kumimoji="0" lang="ru-RU" sz="240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2,5 см.</a:t>
            </a:r>
            <a:r>
              <a:rPr kumimoji="0" lang="ru-RU" sz="2400" i="0" u="none" strike="noStrike" cap="none" normalizeH="0" baseline="0" dirty="0" smtClean="0">
                <a:ln>
                  <a:noFill/>
                </a:ln>
                <a:solidFill>
                  <a:schemeClr val="tx1"/>
                </a:solidFill>
                <a:effectLst/>
                <a:latin typeface="Times New Roman" pitchFamily="18" charset="0"/>
                <a:cs typeface="Times New Roman" pitchFamily="18" charset="0"/>
              </a:rPr>
              <a:t> </a:t>
            </a:r>
          </a:p>
          <a:p>
            <a:pPr lvl="0" indent="342900" eaLnBrk="0" fontAlgn="base" hangingPunct="0">
              <a:spcBef>
                <a:spcPct val="0"/>
              </a:spcBef>
              <a:spcAft>
                <a:spcPct val="0"/>
              </a:spcAft>
              <a:buFontTx/>
              <a:buChar char="-"/>
            </a:pPr>
            <a:r>
              <a:rPr lang="ru-RU" sz="2400" dirty="0" smtClean="0">
                <a:latin typeface="Times New Roman" pitchFamily="18" charset="0"/>
                <a:cs typeface="Times New Roman" pitchFamily="18" charset="0"/>
              </a:rPr>
              <a:t>Абзацный </a:t>
            </a:r>
            <a:r>
              <a:rPr lang="ru-RU" sz="2400" dirty="0">
                <a:latin typeface="Times New Roman" pitchFamily="18" charset="0"/>
                <a:cs typeface="Times New Roman" pitchFamily="18" charset="0"/>
              </a:rPr>
              <a:t>отступ </a:t>
            </a:r>
            <a:r>
              <a:rPr lang="ru-RU" sz="2400" dirty="0" smtClean="0">
                <a:latin typeface="Times New Roman" pitchFamily="18" charset="0"/>
                <a:cs typeface="Times New Roman" pitchFamily="18" charset="0"/>
              </a:rPr>
              <a:t> 1,5 </a:t>
            </a:r>
            <a:r>
              <a:rPr lang="ru-RU" sz="2400" dirty="0">
                <a:latin typeface="Times New Roman" pitchFamily="18" charset="0"/>
                <a:cs typeface="Times New Roman" pitchFamily="18" charset="0"/>
              </a:rPr>
              <a:t>см</a:t>
            </a:r>
            <a:r>
              <a:rPr lang="ru-RU" sz="2400" dirty="0" smtClean="0">
                <a:latin typeface="Times New Roman" pitchFamily="18" charset="0"/>
                <a:cs typeface="Times New Roman" pitchFamily="18" charset="0"/>
              </a:rPr>
              <a:t>.</a:t>
            </a:r>
          </a:p>
          <a:p>
            <a:pPr indent="342900" eaLnBrk="0" fontAlgn="base" hangingPunct="0">
              <a:spcBef>
                <a:spcPct val="0"/>
              </a:spcBef>
              <a:spcAft>
                <a:spcPct val="0"/>
              </a:spcAft>
              <a:buFontTx/>
              <a:buChar char="-"/>
            </a:pPr>
            <a:r>
              <a:rPr lang="ru-RU" sz="2400" dirty="0" smtClean="0">
                <a:latin typeface="Times New Roman" pitchFamily="18" charset="0"/>
                <a:cs typeface="Times New Roman" pitchFamily="18" charset="0"/>
              </a:rPr>
              <a:t>Расстояние </a:t>
            </a:r>
            <a:r>
              <a:rPr lang="ru-RU" sz="2400" dirty="0">
                <a:latin typeface="Times New Roman" pitchFamily="18" charset="0"/>
                <a:cs typeface="Times New Roman" pitchFamily="18" charset="0"/>
              </a:rPr>
              <a:t>от рамки </a:t>
            </a:r>
            <a:r>
              <a:rPr lang="ru-RU" sz="2400" dirty="0" smtClean="0">
                <a:latin typeface="Times New Roman" pitchFamily="18" charset="0"/>
                <a:cs typeface="Times New Roman" pitchFamily="18" charset="0"/>
              </a:rPr>
              <a:t>до текста </a:t>
            </a:r>
            <a:r>
              <a:rPr lang="ru-RU" sz="2400" dirty="0">
                <a:latin typeface="Times New Roman" pitchFamily="18" charset="0"/>
                <a:cs typeface="Times New Roman" pitchFamily="18" charset="0"/>
              </a:rPr>
              <a:t>в начале и конце строк </a:t>
            </a:r>
            <a:r>
              <a:rPr lang="ru-RU" sz="2400" dirty="0" smtClean="0">
                <a:latin typeface="Times New Roman" pitchFamily="18" charset="0"/>
                <a:cs typeface="Times New Roman" pitchFamily="18" charset="0"/>
              </a:rPr>
              <a:t>— 5 </a:t>
            </a:r>
            <a:r>
              <a:rPr lang="ru-RU" sz="2400" dirty="0">
                <a:latin typeface="Times New Roman" pitchFamily="18" charset="0"/>
                <a:cs typeface="Times New Roman" pitchFamily="18" charset="0"/>
              </a:rPr>
              <a:t>мм.</a:t>
            </a:r>
          </a:p>
          <a:p>
            <a:pPr indent="342900" eaLnBrk="0" fontAlgn="base" hangingPunct="0">
              <a:spcBef>
                <a:spcPct val="0"/>
              </a:spcBef>
              <a:spcAft>
                <a:spcPct val="0"/>
              </a:spcAft>
              <a:buFontTx/>
              <a:buChar char="-"/>
            </a:pPr>
            <a:r>
              <a:rPr lang="ru-RU" sz="2400" dirty="0">
                <a:latin typeface="Times New Roman" pitchFamily="18" charset="0"/>
                <a:cs typeface="Times New Roman" pitchFamily="18" charset="0"/>
              </a:rPr>
              <a:t>Расстояние от верхней или нижней строки текста до </a:t>
            </a:r>
            <a:r>
              <a:rPr lang="ru-RU" sz="2400" dirty="0" smtClean="0">
                <a:latin typeface="Times New Roman" pitchFamily="18" charset="0"/>
                <a:cs typeface="Times New Roman" pitchFamily="18" charset="0"/>
              </a:rPr>
              <a:t>рамки </a:t>
            </a:r>
            <a:r>
              <a:rPr lang="ru-RU" sz="2400" dirty="0">
                <a:latin typeface="Times New Roman" pitchFamily="18" charset="0"/>
                <a:cs typeface="Times New Roman" pitchFamily="18" charset="0"/>
              </a:rPr>
              <a:t>должно быть </a:t>
            </a:r>
            <a:r>
              <a:rPr lang="ru-RU" sz="2400" dirty="0" smtClean="0">
                <a:latin typeface="Times New Roman" pitchFamily="18" charset="0"/>
                <a:cs typeface="Times New Roman" pitchFamily="18" charset="0"/>
              </a:rPr>
              <a:t> - 10 </a:t>
            </a:r>
            <a:r>
              <a:rPr lang="ru-RU" sz="2400" dirty="0">
                <a:latin typeface="Times New Roman" pitchFamily="18" charset="0"/>
                <a:cs typeface="Times New Roman" pitchFamily="18" charset="0"/>
              </a:rPr>
              <a:t>мм.</a:t>
            </a:r>
          </a:p>
          <a:p>
            <a:pPr lvl="0" indent="342900" eaLnBrk="0" fontAlgn="base" hangingPunct="0">
              <a:spcBef>
                <a:spcPct val="0"/>
              </a:spcBef>
              <a:spcAft>
                <a:spcPct val="0"/>
              </a:spcAft>
              <a:buFontTx/>
              <a:buChar char="-"/>
            </a:pPr>
            <a:r>
              <a:rPr lang="ru-RU" sz="2400" dirty="0" smtClean="0">
                <a:latin typeface="Times New Roman" pitchFamily="18" charset="0"/>
                <a:cs typeface="Times New Roman" pitchFamily="18" charset="0"/>
              </a:rPr>
              <a:t>Размер </a:t>
            </a:r>
            <a:r>
              <a:rPr lang="ru-RU" sz="2400" dirty="0">
                <a:latin typeface="Times New Roman" pitchFamily="18" charset="0"/>
                <a:cs typeface="Times New Roman" pitchFamily="18" charset="0"/>
              </a:rPr>
              <a:t>шрифта: </a:t>
            </a:r>
            <a:endParaRPr lang="ru-RU" sz="2400" dirty="0" smtClean="0">
              <a:latin typeface="Times New Roman" pitchFamily="18" charset="0"/>
              <a:cs typeface="Times New Roman" pitchFamily="18" charset="0"/>
            </a:endParaRPr>
          </a:p>
          <a:p>
            <a:pPr lvl="2" indent="342900" eaLnBrk="0" fontAlgn="base" hangingPunct="0">
              <a:spcBef>
                <a:spcPct val="0"/>
              </a:spcBef>
              <a:spcAft>
                <a:spcPct val="0"/>
              </a:spcAft>
              <a:buFontTx/>
              <a:buChar char="-"/>
            </a:pPr>
            <a:r>
              <a:rPr lang="ru-RU" sz="2400" dirty="0" smtClean="0">
                <a:latin typeface="Times New Roman" pitchFamily="18" charset="0"/>
                <a:cs typeface="Times New Roman" pitchFamily="18" charset="0"/>
              </a:rPr>
              <a:t>для текста   — 14;</a:t>
            </a:r>
          </a:p>
          <a:p>
            <a:pPr lvl="2" indent="342900" eaLnBrk="0" fontAlgn="base" hangingPunct="0">
              <a:spcBef>
                <a:spcPct val="0"/>
              </a:spcBef>
              <a:spcAft>
                <a:spcPct val="0"/>
              </a:spcAft>
              <a:buFontTx/>
              <a:buChar char="-"/>
            </a:pPr>
            <a:r>
              <a:rPr lang="ru-RU" sz="2400" dirty="0" smtClean="0">
                <a:latin typeface="Times New Roman" pitchFamily="18" charset="0"/>
                <a:cs typeface="Times New Roman" pitchFamily="18" charset="0"/>
              </a:rPr>
              <a:t>для формул — 16;</a:t>
            </a:r>
          </a:p>
          <a:p>
            <a:pPr lvl="2" indent="342900" eaLnBrk="0" fontAlgn="base" hangingPunct="0">
              <a:spcBef>
                <a:spcPct val="0"/>
              </a:spcBef>
              <a:spcAft>
                <a:spcPct val="0"/>
              </a:spcAft>
              <a:buFontTx/>
              <a:buChar char="-"/>
            </a:pPr>
            <a:r>
              <a:rPr lang="ru-RU" sz="2400" dirty="0" smtClean="0">
                <a:latin typeface="Times New Roman" pitchFamily="18" charset="0"/>
                <a:cs typeface="Times New Roman" pitchFamily="18" charset="0"/>
              </a:rPr>
              <a:t>для таблиц  —12 - 14.</a:t>
            </a:r>
            <a:endParaRPr lang="ru-RU" sz="2400" dirty="0">
              <a:latin typeface="Times New Roman" pitchFamily="18" charset="0"/>
              <a:cs typeface="Times New Roman" pitchFamily="18" charset="0"/>
            </a:endParaRPr>
          </a:p>
        </p:txBody>
      </p:sp>
      <p:sp>
        <p:nvSpPr>
          <p:cNvPr id="3" name="Прямоугольник 2"/>
          <p:cNvSpPr/>
          <p:nvPr/>
        </p:nvSpPr>
        <p:spPr>
          <a:xfrm>
            <a:off x="1968903" y="0"/>
            <a:ext cx="5410905"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Общие положения</a:t>
            </a:r>
            <a:endParaRPr lang="ru-RU"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57158" y="214290"/>
            <a:ext cx="831641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Char char="-"/>
              <a:tabLst/>
            </a:pPr>
            <a:r>
              <a:rPr kumimoji="0" lang="ru-RU"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пояснительной записке осуществляется сквозная нумерация страниц арабскими цифрами. </a:t>
            </a:r>
          </a:p>
          <a:p>
            <a:pPr marL="0" marR="0" lvl="0" indent="342900" algn="just" defTabSz="914400" rtl="0" eaLnBrk="1" fontAlgn="base" latinLnBrk="0" hangingPunct="1">
              <a:lnSpc>
                <a:spcPct val="100000"/>
              </a:lnSpc>
              <a:spcBef>
                <a:spcPct val="0"/>
              </a:spcBef>
              <a:spcAft>
                <a:spcPct val="0"/>
              </a:spcAft>
              <a:buClrTx/>
              <a:buSzTx/>
              <a:buFontTx/>
              <a:buChar char="-"/>
              <a:tabLst/>
            </a:pPr>
            <a:endPar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42900" algn="just" defTabSz="914400" rtl="0" eaLnBrk="1" fontAlgn="base" latinLnBrk="0" hangingPunct="1">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Номер страницы проставляется в нижнем правом углу</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p>
          <a:p>
            <a:pPr marL="0" marR="0" lvl="0" indent="342900" algn="just" defTabSz="914400" rtl="0" eaLnBrk="1" fontAlgn="base" latinLnBrk="0" hangingPunct="1">
              <a:lnSpc>
                <a:spcPct val="100000"/>
              </a:lnSpc>
              <a:spcBef>
                <a:spcPct val="0"/>
              </a:spcBef>
              <a:spcAft>
                <a:spcPct val="0"/>
              </a:spcAft>
              <a:buClrTx/>
              <a:buSzTx/>
              <a:buFontTx/>
              <a:buChar char="-"/>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Опечатки, описки и графические неточности допускается исправлять подчисткой или закрашиванием белой краской и нанесением на том же месте исправленного текста машинописным способом или черными чернилами, пастой или тушью рукописным способом. Повреждения листов текстовых документов и помарки не допускаются.</a:t>
            </a:r>
          </a:p>
          <a:p>
            <a:pPr marL="0" marR="0" lvl="0" indent="342900" algn="just"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Рецензирование работ ведется специалистами предприятий, организаций, преподавателями других образовательных учреждений, хорошо владеющими вопросами, связанными с тематикой выпускных квалификационных работ.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2857488" y="1357298"/>
            <a:ext cx="301686" cy="369332"/>
          </a:xfrm>
          <a:prstGeom prst="rect">
            <a:avLst/>
          </a:prstGeom>
          <a:noFill/>
        </p:spPr>
        <p:txBody>
          <a:bodyPr wrap="none" rtlCol="0">
            <a:spAutoFit/>
          </a:bodyPr>
          <a:lstStyle/>
          <a:p>
            <a:r>
              <a:rPr lang="ru-RU" dirty="0" smtClean="0"/>
              <a:t>5</a:t>
            </a:r>
            <a:endParaRPr lang="ru-RU" dirty="0"/>
          </a:p>
        </p:txBody>
      </p:sp>
      <p:sp>
        <p:nvSpPr>
          <p:cNvPr id="27" name="TextBox 26"/>
          <p:cNvSpPr txBox="1"/>
          <p:nvPr/>
        </p:nvSpPr>
        <p:spPr>
          <a:xfrm>
            <a:off x="5143504" y="214290"/>
            <a:ext cx="461665" cy="209353"/>
          </a:xfrm>
          <a:prstGeom prst="rect">
            <a:avLst/>
          </a:prstGeom>
          <a:noFill/>
        </p:spPr>
        <p:txBody>
          <a:bodyPr vert="vert270" wrap="none" rtlCol="0">
            <a:spAutoFit/>
          </a:bodyPr>
          <a:lstStyle/>
          <a:p>
            <a:r>
              <a:rPr lang="ru-RU" dirty="0" smtClean="0"/>
              <a:t>5</a:t>
            </a:r>
            <a:endParaRPr lang="ru-RU" dirty="0"/>
          </a:p>
        </p:txBody>
      </p:sp>
      <p:sp>
        <p:nvSpPr>
          <p:cNvPr id="26" name="TextBox 25"/>
          <p:cNvSpPr txBox="1"/>
          <p:nvPr/>
        </p:nvSpPr>
        <p:spPr>
          <a:xfrm>
            <a:off x="6929454" y="3786190"/>
            <a:ext cx="301686" cy="369332"/>
          </a:xfrm>
          <a:prstGeom prst="rect">
            <a:avLst/>
          </a:prstGeom>
          <a:noFill/>
        </p:spPr>
        <p:txBody>
          <a:bodyPr wrap="none" rtlCol="0">
            <a:spAutoFit/>
          </a:bodyPr>
          <a:lstStyle/>
          <a:p>
            <a:r>
              <a:rPr lang="ru-RU" dirty="0" smtClean="0"/>
              <a:t>5</a:t>
            </a:r>
            <a:endParaRPr lang="ru-RU" dirty="0"/>
          </a:p>
        </p:txBody>
      </p:sp>
      <p:sp>
        <p:nvSpPr>
          <p:cNvPr id="25" name="TextBox 24"/>
          <p:cNvSpPr txBox="1"/>
          <p:nvPr/>
        </p:nvSpPr>
        <p:spPr>
          <a:xfrm>
            <a:off x="2000232" y="2143116"/>
            <a:ext cx="428628" cy="369332"/>
          </a:xfrm>
          <a:prstGeom prst="rect">
            <a:avLst/>
          </a:prstGeom>
          <a:noFill/>
        </p:spPr>
        <p:txBody>
          <a:bodyPr wrap="square" rtlCol="0">
            <a:spAutoFit/>
          </a:bodyPr>
          <a:lstStyle/>
          <a:p>
            <a:r>
              <a:rPr lang="ru-RU" dirty="0" smtClean="0"/>
              <a:t>20</a:t>
            </a:r>
            <a:endParaRPr lang="ru-RU" dirty="0"/>
          </a:p>
        </p:txBody>
      </p:sp>
      <p:sp>
        <p:nvSpPr>
          <p:cNvPr id="2" name="Прямоугольник 1"/>
          <p:cNvSpPr/>
          <p:nvPr/>
        </p:nvSpPr>
        <p:spPr>
          <a:xfrm>
            <a:off x="2571736" y="428604"/>
            <a:ext cx="4286280" cy="58579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143240" y="571480"/>
            <a:ext cx="3500462" cy="55721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3357554" y="857232"/>
            <a:ext cx="3071834" cy="4357718"/>
          </a:xfrm>
          <a:prstGeom prst="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6" name="Прямая соединительная линия 5"/>
          <p:cNvCxnSpPr/>
          <p:nvPr/>
        </p:nvCxnSpPr>
        <p:spPr>
          <a:xfrm>
            <a:off x="3143240" y="5500702"/>
            <a:ext cx="3500462"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1785918" y="2428868"/>
            <a:ext cx="14287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rot="5400000">
            <a:off x="5357024" y="428604"/>
            <a:ext cx="42942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rot="5400000">
            <a:off x="2500298" y="2357430"/>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rot="5400000">
            <a:off x="3071802" y="2357430"/>
            <a:ext cx="142876"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6500826" y="4071942"/>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rot="5400000">
            <a:off x="5607851" y="6322239"/>
            <a:ext cx="50006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429256" y="6357958"/>
            <a:ext cx="461665" cy="209353"/>
          </a:xfrm>
          <a:prstGeom prst="rect">
            <a:avLst/>
          </a:prstGeom>
          <a:noFill/>
        </p:spPr>
        <p:txBody>
          <a:bodyPr vert="vert270" wrap="none" rtlCol="0">
            <a:spAutoFit/>
          </a:bodyPr>
          <a:lstStyle/>
          <a:p>
            <a:r>
              <a:rPr lang="ru-RU" dirty="0" smtClean="0"/>
              <a:t>5</a:t>
            </a:r>
            <a:endParaRPr lang="ru-RU" dirty="0"/>
          </a:p>
        </p:txBody>
      </p:sp>
      <p:cxnSp>
        <p:nvCxnSpPr>
          <p:cNvPr id="30" name="Прямая соединительная линия 29"/>
          <p:cNvCxnSpPr/>
          <p:nvPr/>
        </p:nvCxnSpPr>
        <p:spPr>
          <a:xfrm>
            <a:off x="2857488" y="1643050"/>
            <a:ext cx="642942"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6143636" y="1714488"/>
            <a:ext cx="642942"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rot="5400000">
            <a:off x="3893339" y="821513"/>
            <a:ext cx="642942"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rot="5400000">
            <a:off x="5394331" y="5321313"/>
            <a:ext cx="642942"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143636" y="1428736"/>
            <a:ext cx="301686" cy="369332"/>
          </a:xfrm>
          <a:prstGeom prst="rect">
            <a:avLst/>
          </a:prstGeom>
          <a:noFill/>
        </p:spPr>
        <p:txBody>
          <a:bodyPr wrap="none" rtlCol="0">
            <a:spAutoFit/>
          </a:bodyPr>
          <a:lstStyle/>
          <a:p>
            <a:r>
              <a:rPr lang="ru-RU" dirty="0" smtClean="0"/>
              <a:t>5</a:t>
            </a:r>
            <a:endParaRPr lang="ru-RU" dirty="0"/>
          </a:p>
        </p:txBody>
      </p:sp>
      <p:sp>
        <p:nvSpPr>
          <p:cNvPr id="37" name="TextBox 36"/>
          <p:cNvSpPr txBox="1"/>
          <p:nvPr/>
        </p:nvSpPr>
        <p:spPr>
          <a:xfrm>
            <a:off x="5357818" y="5214950"/>
            <a:ext cx="461665" cy="326371"/>
          </a:xfrm>
          <a:prstGeom prst="rect">
            <a:avLst/>
          </a:prstGeom>
          <a:noFill/>
        </p:spPr>
        <p:txBody>
          <a:bodyPr vert="vert270" wrap="none" rtlCol="0">
            <a:spAutoFit/>
          </a:bodyPr>
          <a:lstStyle/>
          <a:p>
            <a:r>
              <a:rPr lang="ru-RU" dirty="0" smtClean="0"/>
              <a:t>10</a:t>
            </a:r>
            <a:endParaRPr lang="ru-RU" dirty="0"/>
          </a:p>
        </p:txBody>
      </p:sp>
      <p:sp>
        <p:nvSpPr>
          <p:cNvPr id="38" name="TextBox 37"/>
          <p:cNvSpPr txBox="1"/>
          <p:nvPr/>
        </p:nvSpPr>
        <p:spPr>
          <a:xfrm>
            <a:off x="3786182" y="571480"/>
            <a:ext cx="461665" cy="326371"/>
          </a:xfrm>
          <a:prstGeom prst="rect">
            <a:avLst/>
          </a:prstGeom>
          <a:noFill/>
        </p:spPr>
        <p:txBody>
          <a:bodyPr vert="vert270" wrap="none" rtlCol="0">
            <a:spAutoFit/>
          </a:bodyPr>
          <a:lstStyle/>
          <a:p>
            <a:r>
              <a:rPr lang="ru-RU" dirty="0" smtClean="0"/>
              <a:t>10</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67304" y="0"/>
            <a:ext cx="2879057"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Заголовки</a:t>
            </a:r>
            <a:endPar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3" name="Прямоугольник 2"/>
          <p:cNvSpPr/>
          <p:nvPr/>
        </p:nvSpPr>
        <p:spPr>
          <a:xfrm>
            <a:off x="107504" y="692696"/>
            <a:ext cx="9036496" cy="6001643"/>
          </a:xfrm>
          <a:prstGeom prst="rect">
            <a:avLst/>
          </a:prstGeom>
        </p:spPr>
        <p:txBody>
          <a:bodyPr wrap="square">
            <a:spAutoFit/>
          </a:bodyPr>
          <a:lstStyle/>
          <a:p>
            <a:pPr algn="just">
              <a:buFontTx/>
              <a:buChar char="-"/>
            </a:pP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Заголовки глав (без нумерации) </a:t>
            </a:r>
            <a:r>
              <a:rPr lang="ru-RU" sz="2400" b="1" dirty="0">
                <a:latin typeface="Times New Roman" pitchFamily="18" charset="0"/>
                <a:cs typeface="Times New Roman" pitchFamily="18" charset="0"/>
              </a:rPr>
              <a:t>печатаются прописными </a:t>
            </a:r>
            <a:r>
              <a:rPr lang="ru-RU" sz="2400" b="1" dirty="0" smtClean="0">
                <a:latin typeface="Times New Roman" pitchFamily="18" charset="0"/>
                <a:cs typeface="Times New Roman" pitchFamily="18" charset="0"/>
              </a:rPr>
              <a:t>буквами </a:t>
            </a:r>
            <a:r>
              <a:rPr lang="ru-RU" sz="2400" b="1" dirty="0">
                <a:latin typeface="Times New Roman" pitchFamily="18" charset="0"/>
                <a:cs typeface="Times New Roman" pitchFamily="18" charset="0"/>
              </a:rPr>
              <a:t>(СОДЕРЖАНИЕ, ВВЕДЕНИЕ и т.д</a:t>
            </a:r>
            <a:r>
              <a:rPr lang="ru-RU" sz="2400" b="1" dirty="0" smtClean="0">
                <a:latin typeface="Times New Roman" pitchFamily="18" charset="0"/>
                <a:cs typeface="Times New Roman" pitchFamily="18" charset="0"/>
              </a:rPr>
              <a:t>.) шрифт 16  и </a:t>
            </a:r>
            <a:r>
              <a:rPr lang="ru-RU" sz="2400" b="1" dirty="0">
                <a:latin typeface="Times New Roman" pitchFamily="18" charset="0"/>
                <a:cs typeface="Times New Roman" pitchFamily="18" charset="0"/>
              </a:rPr>
              <a:t>размещаются по центру листа</a:t>
            </a:r>
            <a:r>
              <a:rPr lang="ru-RU" sz="2400" b="1" dirty="0" smtClean="0">
                <a:latin typeface="Times New Roman" pitchFamily="18" charset="0"/>
                <a:cs typeface="Times New Roman" pitchFamily="18" charset="0"/>
              </a:rPr>
              <a:t>.</a:t>
            </a:r>
          </a:p>
          <a:p>
            <a:pPr algn="just">
              <a:buFontTx/>
              <a:buChar char="-"/>
            </a:pP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Заголовки разделов (с нумерацией) печатаются прописными буквами шрифт 14  и размещаются с отступом абзаца.</a:t>
            </a:r>
            <a:endParaRPr lang="ru-RU" sz="2400" dirty="0">
              <a:latin typeface="Times New Roman" pitchFamily="18" charset="0"/>
              <a:cs typeface="Times New Roman" pitchFamily="18" charset="0"/>
            </a:endParaRPr>
          </a:p>
          <a:p>
            <a:pPr algn="just">
              <a:buFontTx/>
              <a:buChar char="-"/>
            </a:pPr>
            <a:r>
              <a:rPr lang="ru-RU" sz="2400" dirty="0" smtClean="0">
                <a:latin typeface="Times New Roman" pitchFamily="18" charset="0"/>
                <a:cs typeface="Times New Roman" pitchFamily="18" charset="0"/>
              </a:rPr>
              <a:t> Переносы </a:t>
            </a:r>
            <a:r>
              <a:rPr lang="ru-RU" sz="2400" dirty="0">
                <a:latin typeface="Times New Roman" pitchFamily="18" charset="0"/>
                <a:cs typeface="Times New Roman" pitchFamily="18" charset="0"/>
              </a:rPr>
              <a:t>слов в заголовках и подзаголовках не допускаются.</a:t>
            </a:r>
          </a:p>
          <a:p>
            <a:pPr algn="just">
              <a:buFontTx/>
              <a:buChar char="-"/>
            </a:pPr>
            <a:r>
              <a:rPr lang="ru-RU" sz="2400" b="1" dirty="0" smtClean="0">
                <a:solidFill>
                  <a:srgbClr val="000000"/>
                </a:solidFill>
                <a:latin typeface="Times New Roman" pitchFamily="18" charset="0"/>
                <a:ea typeface="Times New Roman"/>
                <a:cs typeface="Times New Roman" pitchFamily="18" charset="0"/>
              </a:rPr>
              <a:t> В конце заголовка (подзаголовка) точку не ставят</a:t>
            </a:r>
            <a:r>
              <a:rPr lang="ru-RU" sz="2400" dirty="0" smtClean="0">
                <a:solidFill>
                  <a:srgbClr val="000000"/>
                </a:solidFill>
                <a:latin typeface="Times New Roman" pitchFamily="18" charset="0"/>
                <a:ea typeface="Times New Roman"/>
                <a:cs typeface="Times New Roman" pitchFamily="18" charset="0"/>
              </a:rPr>
              <a:t>. Если заголовок состоит из двух самостоятельных предложений, между ними ставят точку, а в конце точку опускают. </a:t>
            </a:r>
          </a:p>
          <a:p>
            <a:pPr algn="just">
              <a:buFontTx/>
              <a:buChar char="-"/>
            </a:pPr>
            <a:r>
              <a:rPr lang="ru-RU" sz="2400" dirty="0" smtClean="0">
                <a:solidFill>
                  <a:srgbClr val="000000"/>
                </a:solidFill>
                <a:latin typeface="Times New Roman" pitchFamily="18" charset="0"/>
                <a:ea typeface="Times New Roman"/>
                <a:cs typeface="Times New Roman" pitchFamily="18" charset="0"/>
              </a:rPr>
              <a:t> Заголовки и подзаголовки не следует подчеркивать. </a:t>
            </a:r>
          </a:p>
          <a:p>
            <a:pPr algn="just">
              <a:buFontTx/>
              <a:buChar char="-"/>
            </a:pPr>
            <a:r>
              <a:rPr lang="ru-RU" sz="2400" dirty="0" smtClean="0">
                <a:latin typeface="Times New Roman" pitchFamily="18" charset="0"/>
                <a:cs typeface="Times New Roman" pitchFamily="18" charset="0"/>
              </a:rPr>
              <a:t> Не </a:t>
            </a:r>
            <a:r>
              <a:rPr lang="ru-RU" sz="2400" dirty="0">
                <a:latin typeface="Times New Roman" pitchFamily="18" charset="0"/>
                <a:cs typeface="Times New Roman" pitchFamily="18" charset="0"/>
              </a:rPr>
              <a:t>разрешается оставлять заголовок (подзаголовок) в нижней части страницы, помещая текст на следующей.</a:t>
            </a:r>
          </a:p>
          <a:p>
            <a:pPr algn="just">
              <a:buFontTx/>
              <a:buChar char="-"/>
            </a:pP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Расстояние </a:t>
            </a:r>
            <a:r>
              <a:rPr lang="ru-RU" sz="2400" b="1" dirty="0">
                <a:latin typeface="Times New Roman" pitchFamily="18" charset="0"/>
                <a:cs typeface="Times New Roman" pitchFamily="18" charset="0"/>
              </a:rPr>
              <a:t>между заголовками раздела и подраздела </a:t>
            </a:r>
            <a:r>
              <a:rPr lang="ru-RU" sz="2400" b="1" dirty="0" smtClean="0">
                <a:latin typeface="Times New Roman" pitchFamily="18" charset="0"/>
                <a:cs typeface="Times New Roman" pitchFamily="18" charset="0"/>
              </a:rPr>
              <a:t>- 10 мм.</a:t>
            </a:r>
          </a:p>
          <a:p>
            <a:pPr algn="just">
              <a:buFontTx/>
              <a:buChar char="-"/>
            </a:pP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Расстояние между заголовками и текстом - 15 мм.</a:t>
            </a:r>
          </a:p>
          <a:p>
            <a:pPr algn="just">
              <a:buFontTx/>
              <a:buChar char="-"/>
            </a:pPr>
            <a:r>
              <a:rPr lang="ru-RU" sz="2400" b="1" dirty="0" smtClean="0">
                <a:latin typeface="Times New Roman" pitchFamily="18" charset="0"/>
                <a:cs typeface="Times New Roman" pitchFamily="18" charset="0"/>
              </a:rPr>
              <a:t> Каждый </a:t>
            </a:r>
            <a:r>
              <a:rPr lang="ru-RU" sz="2400" b="1" dirty="0">
                <a:latin typeface="Times New Roman" pitchFamily="18" charset="0"/>
                <a:cs typeface="Times New Roman" pitchFamily="18" charset="0"/>
              </a:rPr>
              <a:t>раздел текстового документа рекомендуется начинать с нового листа (страницы</a:t>
            </a:r>
            <a:r>
              <a:rPr lang="ru-RU" sz="2400" b="1"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49928" y="0"/>
            <a:ext cx="7100022"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Изложение текста документа</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9458" name="Rectangle 2"/>
          <p:cNvSpPr>
            <a:spLocks noChangeArrowheads="1"/>
          </p:cNvSpPr>
          <p:nvPr/>
        </p:nvSpPr>
        <p:spPr bwMode="auto">
          <a:xfrm>
            <a:off x="251520" y="487025"/>
            <a:ext cx="878497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Текст документа должен быть кратким, четким и не допускать различных толкований; технически и стилистически грамотным. Не допускается дословное воспроизведение текста из литературных источников, не рекомендуется обширное описание общеизвестных материалов. Достаточно привести техническую характеристику и принципиальные особенности, имеющие значение для проекта.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повторном определении тех или иных параметров и величин допускается приводить лишь конечные результаты со ссылкой на методику их получения или сводить в таблицу.</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изложении обязательных требований в тексте должны применяться слова «должен», «следует», «необходимо», «требуется», «чтобы», «разрешается только», «не допускается», «запрещается», «не следует». При изложении других положений следует применять слова «как правило», «допускается», «рекомендуется», «при необходимости», «может быть», «в случае» и т.д.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784976" cy="3785652"/>
          </a:xfrm>
          <a:prstGeom prst="rect">
            <a:avLst/>
          </a:prstGeom>
        </p:spPr>
        <p:txBody>
          <a:bodyPr wrap="square">
            <a:spAutoFit/>
          </a:bodyPr>
          <a:lstStyle/>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Слова «как правило» означают, что данное требование является преобладающим, а отступление от него должно быть обосновано. Слово «допускается» означает, что данное решение применяется в виде исключения как вынужденное. Слово «рекомендуется» означает, что данное решение является одним из лучших, но оно не обязательно.</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342900" algn="just" eaLnBrk="0" fontAlgn="base" hangingPunct="0">
              <a:spcBef>
                <a:spcPct val="0"/>
              </a:spcBef>
              <a:spcAft>
                <a:spcPct val="0"/>
              </a:spcAf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документах должны применяться научно-технические термины, обозначения и определения, установленные соответствующими стандартами, а при их отсутствии — общепринятые в научно-технической литературе.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1366</TotalTime>
  <Words>1996</Words>
  <Application>Microsoft Office PowerPoint</Application>
  <PresentationFormat>Экран (4:3)</PresentationFormat>
  <Paragraphs>184</Paragraphs>
  <Slides>25</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25</vt:i4>
      </vt:variant>
    </vt:vector>
  </HeadingPairs>
  <TitlesOfParts>
    <vt:vector size="27" baseType="lpstr">
      <vt:lpstr>Тема Office</vt:lpstr>
      <vt:lpstr>Image</vt:lpstr>
      <vt:lpstr>ТРЕБОВАНИЯ  К ОФОРМЛЕНИЮ ТЕКСТОВЫХ ДОКУМЕНТОВ  </vt:lpstr>
      <vt:lpstr> Текстовые документы выполняют одним из следующих способов: </vt:lpstr>
      <vt:lpstr>При применении компьютера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Сородичи</dc:creator>
  <cp:lastModifiedBy>p-nusia</cp:lastModifiedBy>
  <cp:revision>119</cp:revision>
  <dcterms:created xsi:type="dcterms:W3CDTF">2011-10-30T12:25:34Z</dcterms:created>
  <dcterms:modified xsi:type="dcterms:W3CDTF">2013-04-25T04:02:27Z</dcterms:modified>
</cp:coreProperties>
</file>