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2"/>
    <p:sldMasterId id="2147483687" r:id="rId3"/>
  </p:sldMasterIdLst>
  <p:notesMasterIdLst>
    <p:notesMasterId r:id="rId21"/>
  </p:notesMasterIdLst>
  <p:handoutMasterIdLst>
    <p:handoutMasterId r:id="rId22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4" r:id="rId13"/>
    <p:sldId id="266" r:id="rId14"/>
    <p:sldId id="267" r:id="rId15"/>
    <p:sldId id="268" r:id="rId16"/>
    <p:sldId id="269" r:id="rId17"/>
    <p:sldId id="270" r:id="rId18"/>
    <p:sldId id="271" r:id="rId19"/>
    <p:sldId id="273" r:id="rId20"/>
  </p:sldIdLst>
  <p:sldSz cx="10688638" cy="756285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259" y="72"/>
      </p:cViewPr>
      <p:guideLst>
        <p:guide orient="horz" pos="2382"/>
        <p:guide pos="33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D3A76986-B9F6-45C0-BAF7-6A4C5DD743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AD31069-AA7F-42AD-9AA6-2C9F9CB71C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C12EC-E50A-4FAB-A06C-FC9F6B682A3D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CAFD708-5BC3-49B4-BE8A-97CA62C654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6956BE6-15F4-42EB-889E-EEF57BE63E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FFFAB-52AD-42BB-B390-5DD7CB92B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5842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5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15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15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15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AFC0030-0CE2-48C3-8B22-583A6C5DA381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567479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Рисунок 36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Рисунок 75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3" name="Рисунок 152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154" name="Рисунок 153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/>
          <p:nvPr/>
        </p:nvPicPr>
        <p:blipFill>
          <a:blip r:embed="rId14" cstate="print"/>
          <a:stretch/>
        </p:blipFill>
        <p:spPr>
          <a:xfrm>
            <a:off x="38520" y="0"/>
            <a:ext cx="10666800" cy="7561080"/>
          </a:xfrm>
          <a:prstGeom prst="rect">
            <a:avLst/>
          </a:prstGeom>
          <a:ln>
            <a:noFill/>
          </a:ln>
        </p:spPr>
      </p:pic>
      <p:sp>
        <p:nvSpPr>
          <p:cNvPr id="6" name="CustomShape 1"/>
          <p:cNvSpPr/>
          <p:nvPr/>
        </p:nvSpPr>
        <p:spPr>
          <a:xfrm>
            <a:off x="516960" y="7009560"/>
            <a:ext cx="3632760" cy="40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>
              <a:lnSpc>
                <a:spcPct val="100000"/>
              </a:lnSpc>
            </a:pPr>
            <a:r>
              <a:rPr lang="ru-RU" sz="1000" b="0" u="sng" strike="noStrike" spc="-1">
                <a:solidFill>
                  <a:srgbClr val="685BB6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вашифинансы.рф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Рисунок 3"/>
          <p:cNvPicPr/>
          <p:nvPr/>
        </p:nvPicPr>
        <p:blipFill>
          <a:blip r:embed="rId15" cstate="print"/>
          <a:stretch/>
        </p:blipFill>
        <p:spPr>
          <a:xfrm>
            <a:off x="38520" y="0"/>
            <a:ext cx="10666800" cy="7561080"/>
          </a:xfrm>
          <a:prstGeom prst="rect">
            <a:avLst/>
          </a:prstGeom>
          <a:ln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7"/>
          <p:cNvPicPr/>
          <p:nvPr/>
        </p:nvPicPr>
        <p:blipFill>
          <a:blip r:embed="rId14" cstate="print"/>
          <a:stretch/>
        </p:blipFill>
        <p:spPr>
          <a:xfrm>
            <a:off x="38520" y="0"/>
            <a:ext cx="10666800" cy="756108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516960" y="7009560"/>
            <a:ext cx="3632760" cy="40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>
              <a:lnSpc>
                <a:spcPct val="100000"/>
              </a:lnSpc>
            </a:pPr>
            <a:r>
              <a:rPr lang="ru-RU" sz="1000" b="0" u="sng" strike="noStrike" spc="-1">
                <a:solidFill>
                  <a:srgbClr val="685BB6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вашифинансы.рф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" name="Рисунок 4"/>
          <p:cNvPicPr/>
          <p:nvPr/>
        </p:nvPicPr>
        <p:blipFill>
          <a:blip r:embed="rId15" cstate="print"/>
          <a:stretch/>
        </p:blipFill>
        <p:spPr>
          <a:xfrm>
            <a:off x="38520" y="0"/>
            <a:ext cx="10666800" cy="7561080"/>
          </a:xfrm>
          <a:prstGeom prst="rect">
            <a:avLst/>
          </a:prstGeom>
          <a:ln>
            <a:noFill/>
          </a:ln>
        </p:spPr>
      </p:pic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Рисунок 115"/>
          <p:cNvPicPr/>
          <p:nvPr/>
        </p:nvPicPr>
        <p:blipFill>
          <a:blip r:embed="rId14" cstate="print"/>
          <a:stretch/>
        </p:blipFill>
        <p:spPr>
          <a:xfrm>
            <a:off x="38520" y="0"/>
            <a:ext cx="10666800" cy="7561080"/>
          </a:xfrm>
          <a:prstGeom prst="rect">
            <a:avLst/>
          </a:prstGeom>
          <a:ln>
            <a:noFill/>
          </a:ln>
        </p:spPr>
      </p:pic>
      <p:sp>
        <p:nvSpPr>
          <p:cNvPr id="117" name="CustomShape 1"/>
          <p:cNvSpPr/>
          <p:nvPr/>
        </p:nvSpPr>
        <p:spPr>
          <a:xfrm>
            <a:off x="516960" y="7009560"/>
            <a:ext cx="3632760" cy="40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>
              <a:lnSpc>
                <a:spcPct val="100000"/>
              </a:lnSpc>
            </a:pPr>
            <a:r>
              <a:rPr lang="ru-RU" sz="1000" b="0" u="sng" strike="noStrike" spc="-1">
                <a:solidFill>
                  <a:srgbClr val="685BB6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вашифинансы.рф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Рисунок 117"/>
          <p:cNvPicPr/>
          <p:nvPr/>
        </p:nvPicPr>
        <p:blipFill>
          <a:blip r:embed="rId15" cstate="print"/>
          <a:stretch/>
        </p:blipFill>
        <p:spPr>
          <a:xfrm>
            <a:off x="-45720" y="-9360"/>
            <a:ext cx="10761120" cy="7627680"/>
          </a:xfrm>
          <a:prstGeom prst="rect">
            <a:avLst/>
          </a:prstGeom>
          <a:ln>
            <a:noFill/>
          </a:ln>
        </p:spPr>
      </p:pic>
      <p:sp>
        <p:nvSpPr>
          <p:cNvPr id="119" name="PlaceHolder 2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504000" y="2664000"/>
            <a:ext cx="5182560" cy="259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2"/>
          <p:cNvSpPr/>
          <p:nvPr/>
        </p:nvSpPr>
        <p:spPr>
          <a:xfrm>
            <a:off x="504000" y="2716920"/>
            <a:ext cx="10183320" cy="209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15000"/>
              </a:lnSpc>
            </a:pPr>
            <a:r>
              <a:rPr lang="ru-RU" sz="27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КАК СПЛАНИРОВАТЬ 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27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ПОКУПКИ: 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27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УЧИСЬ СЧИТАТЬ ДЕНЬГИ 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27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ПО-ВЗРОСЛОМУ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>
            <a:spLocks noGrp="1"/>
          </p:cNvSpPr>
          <p:nvPr>
            <p:ph type="title"/>
          </p:nvPr>
        </p:nvSpPr>
        <p:spPr>
          <a:xfrm>
            <a:off x="534240" y="325041"/>
            <a:ext cx="9619200" cy="1872209"/>
          </a:xfrm>
          <a:prstGeom prst="rect">
            <a:avLst/>
          </a:prstGeom>
        </p:spPr>
        <p:txBody>
          <a:bodyPr/>
          <a:lstStyle/>
          <a:p>
            <a:pPr defTabSz="482821">
              <a:defRPr sz="1800">
                <a:solidFill>
                  <a:srgbClr val="D84800"/>
                </a:solidFill>
              </a:defRPr>
            </a:pPr>
            <a:r>
              <a:rPr sz="20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ЖИЗНЕННАЯ СИТУАЦИЯ №3:НАКОПЛЕНИЕ НА БОЛЬШУЮ ПОКУПКУ </a:t>
            </a:r>
            <a:r>
              <a:rPr dirty="0"/>
              <a:t>	</a:t>
            </a:r>
          </a:p>
        </p:txBody>
      </p:sp>
      <p:sp>
        <p:nvSpPr>
          <p:cNvPr id="5" name="Shape 110"/>
          <p:cNvSpPr txBox="1">
            <a:spLocks/>
          </p:cNvSpPr>
          <p:nvPr/>
        </p:nvSpPr>
        <p:spPr>
          <a:xfrm>
            <a:off x="349115" y="1549178"/>
            <a:ext cx="9459700" cy="64807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None/>
              <a:defRPr sz="180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Коля</a:t>
            </a:r>
            <a:r>
              <a:rPr kumimoji="0" lang="ru-RU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поделился своим секретом с другом!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Итак, давай составим такую таблицу:</a:t>
            </a:r>
          </a:p>
        </p:txBody>
      </p:sp>
      <p:graphicFrame>
        <p:nvGraphicFramePr>
          <p:cNvPr id="6" name="Table 111"/>
          <p:cNvGraphicFramePr/>
          <p:nvPr>
            <p:extLst>
              <p:ext uri="{D42A27DB-BD31-4B8C-83A1-F6EECF244321}">
                <p14:modId xmlns:p14="http://schemas.microsoft.com/office/powerpoint/2010/main" val="2654593954"/>
              </p:ext>
            </p:extLst>
          </p:nvPr>
        </p:nvGraphicFramePr>
        <p:xfrm>
          <a:off x="349115" y="2053233"/>
          <a:ext cx="9982454" cy="4980315"/>
        </p:xfrm>
        <a:graphic>
          <a:graphicData uri="http://schemas.openxmlformats.org/drawingml/2006/table">
            <a:tbl>
              <a:tblPr firstRow="1" bandRow="1"/>
              <a:tblGrid>
                <a:gridCol w="6480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62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7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40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94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982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62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6767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6620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524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6340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6196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6196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6340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61961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63409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61961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89551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391109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8955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38955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422619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444506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420935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42262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defTabSz="914400">
                        <a:defRPr sz="1200" b="0">
                          <a:solidFill>
                            <a:srgbClr val="000000"/>
                          </a:solidFill>
                          <a:sym typeface="Helvetica"/>
                        </a:defRPr>
                      </a:pPr>
                      <a:endParaRPr dirty="0">
                        <a:solidFill>
                          <a:srgbClr val="7030A0"/>
                        </a:solidFill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sym typeface="Helvetica"/>
                        </a:rPr>
                        <a:t>Январь</a:t>
                      </a:r>
                      <a:endParaRPr sz="1200" b="1" dirty="0">
                        <a:solidFill>
                          <a:srgbClr val="7030A0"/>
                        </a:solidFill>
                        <a:sym typeface="Helvetica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sym typeface="Helvetica"/>
                        </a:rPr>
                        <a:t>Февраль</a:t>
                      </a:r>
                      <a:endParaRPr sz="1200" b="1" dirty="0">
                        <a:solidFill>
                          <a:srgbClr val="7030A0"/>
                        </a:solidFill>
                        <a:sym typeface="Helvetica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sym typeface="Helvetica"/>
                        </a:rPr>
                        <a:t>Март</a:t>
                      </a:r>
                      <a:endParaRPr sz="1200" b="1" dirty="0">
                        <a:solidFill>
                          <a:srgbClr val="7030A0"/>
                        </a:solidFill>
                        <a:sym typeface="Helvetica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sym typeface="Helvetica"/>
                        </a:rPr>
                        <a:t>Апрель</a:t>
                      </a:r>
                      <a:endParaRPr sz="1200" b="1" dirty="0">
                        <a:solidFill>
                          <a:srgbClr val="7030A0"/>
                        </a:solidFill>
                        <a:sym typeface="Helvetica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sym typeface="Helvetica"/>
                        </a:rPr>
                        <a:t>Май</a:t>
                      </a:r>
                      <a:endParaRPr sz="1200" b="1" dirty="0">
                        <a:solidFill>
                          <a:srgbClr val="7030A0"/>
                        </a:solidFill>
                        <a:sym typeface="Helvetica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sym typeface="Helvetica"/>
                        </a:rPr>
                        <a:t>Июнь</a:t>
                      </a:r>
                      <a:r>
                        <a:rPr sz="1200" b="1" dirty="0">
                          <a:solidFill>
                            <a:srgbClr val="7030A0"/>
                          </a:solidFill>
                          <a:sym typeface="Helvetica"/>
                        </a:rPr>
                        <a:t>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неделя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dirty="0">
                          <a:sym typeface="Helvetica"/>
                        </a:rPr>
                        <a:t>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3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4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dirty="0">
                          <a:sym typeface="Helvetica"/>
                        </a:rPr>
                        <a:t>6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7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dirty="0">
                          <a:sym typeface="Helvetica"/>
                        </a:rPr>
                        <a:t>8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10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13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14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16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17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18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20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21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22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23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24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68032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dirty="0" err="1">
                          <a:sym typeface="Helvetica"/>
                        </a:rPr>
                        <a:t>сумма</a:t>
                      </a:r>
                      <a:endParaRPr sz="1200" dirty="0">
                        <a:sym typeface="Helvetica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ru-RU" sz="1400" dirty="0">
                          <a:sym typeface="Helvetica"/>
                        </a:rPr>
                        <a:t>150 р. в неделю «карманные» деньги, </a:t>
                      </a:r>
                      <a:r>
                        <a:rPr sz="1400" dirty="0" err="1">
                          <a:sym typeface="Helvetica"/>
                        </a:rPr>
                        <a:t>всего</a:t>
                      </a:r>
                      <a:r>
                        <a:rPr sz="1400" dirty="0">
                          <a:sym typeface="Helvetica"/>
                        </a:rPr>
                        <a:t> 600 р. </a:t>
                      </a:r>
                      <a:r>
                        <a:rPr lang="ru-RU" sz="1400" dirty="0">
                          <a:sym typeface="Helvetica"/>
                        </a:rPr>
                        <a:t>П</a:t>
                      </a:r>
                      <a:r>
                        <a:rPr sz="1400" dirty="0" err="1">
                          <a:sym typeface="Helvetica"/>
                        </a:rPr>
                        <a:t>отрачено</a:t>
                      </a:r>
                      <a:r>
                        <a:rPr sz="1400" dirty="0">
                          <a:sym typeface="Helvetica"/>
                        </a:rPr>
                        <a:t>: 200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400" dirty="0">
                          <a:sym typeface="Helvetica"/>
                        </a:rPr>
                        <a:t>150 р. в неделю «карманные» деньги, </a:t>
                      </a:r>
                      <a:r>
                        <a:rPr sz="1400" dirty="0" err="1">
                          <a:sym typeface="Helvetica"/>
                        </a:rPr>
                        <a:t>всего</a:t>
                      </a:r>
                      <a:r>
                        <a:rPr sz="1400" dirty="0">
                          <a:sym typeface="Helvetica"/>
                        </a:rPr>
                        <a:t> 600 р. </a:t>
                      </a:r>
                      <a:r>
                        <a:rPr sz="1400" dirty="0" err="1">
                          <a:sym typeface="Helvetica"/>
                        </a:rPr>
                        <a:t>Потрачено</a:t>
                      </a:r>
                      <a:r>
                        <a:rPr sz="1400" dirty="0">
                          <a:sym typeface="Helvetica"/>
                        </a:rPr>
                        <a:t> 300 р</a:t>
                      </a:r>
                      <a:r>
                        <a:rPr sz="1200" dirty="0">
                          <a:sym typeface="Helvetica"/>
                        </a:rPr>
                        <a:t>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defRPr sz="1200">
                          <a:sym typeface="Helvetica"/>
                        </a:defRPr>
                      </a:pPr>
                      <a:r>
                        <a:rPr sz="1400" dirty="0"/>
                        <a:t>150 р. в </a:t>
                      </a:r>
                      <a:r>
                        <a:rPr sz="1400" dirty="0" err="1"/>
                        <a:t>неделю</a:t>
                      </a:r>
                      <a:r>
                        <a:rPr sz="1400" dirty="0"/>
                        <a:t> «</a:t>
                      </a:r>
                      <a:r>
                        <a:rPr sz="1400" dirty="0" err="1"/>
                        <a:t>карманные</a:t>
                      </a:r>
                      <a:r>
                        <a:rPr sz="1400" dirty="0"/>
                        <a:t>» </a:t>
                      </a:r>
                      <a:r>
                        <a:rPr sz="1400" dirty="0" err="1"/>
                        <a:t>деньги</a:t>
                      </a:r>
                      <a:r>
                        <a:rPr sz="1400" dirty="0"/>
                        <a:t>, </a:t>
                      </a:r>
                      <a:r>
                        <a:rPr sz="1400" dirty="0" err="1"/>
                        <a:t>всего</a:t>
                      </a:r>
                      <a:r>
                        <a:rPr sz="1400" dirty="0"/>
                        <a:t> </a:t>
                      </a:r>
                    </a:p>
                    <a:p>
                      <a:pPr algn="l">
                        <a:defRPr sz="1200">
                          <a:sym typeface="Helvetica"/>
                        </a:defRPr>
                      </a:pPr>
                      <a:r>
                        <a:rPr sz="1400" dirty="0"/>
                        <a:t>600 р. </a:t>
                      </a:r>
                      <a:r>
                        <a:rPr sz="1400" dirty="0" err="1"/>
                        <a:t>Потрачено</a:t>
                      </a:r>
                      <a:r>
                        <a:rPr sz="1400" dirty="0"/>
                        <a:t> 200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defRPr sz="1200">
                          <a:sym typeface="Helvetica"/>
                        </a:defRPr>
                      </a:pPr>
                      <a:r>
                        <a:rPr sz="1400" dirty="0"/>
                        <a:t>150 р. в </a:t>
                      </a:r>
                      <a:r>
                        <a:rPr sz="1400" dirty="0" err="1"/>
                        <a:t>неделю</a:t>
                      </a:r>
                      <a:r>
                        <a:rPr sz="1400" dirty="0"/>
                        <a:t> «</a:t>
                      </a:r>
                      <a:r>
                        <a:rPr sz="1400" dirty="0" err="1"/>
                        <a:t>карманные</a:t>
                      </a:r>
                      <a:r>
                        <a:rPr sz="1400" dirty="0"/>
                        <a:t>» </a:t>
                      </a:r>
                      <a:r>
                        <a:rPr sz="1400" dirty="0" err="1"/>
                        <a:t>деньги</a:t>
                      </a:r>
                      <a:r>
                        <a:rPr sz="1400" dirty="0"/>
                        <a:t>, </a:t>
                      </a:r>
                      <a:r>
                        <a:rPr sz="1400" dirty="0" err="1"/>
                        <a:t>всего</a:t>
                      </a:r>
                      <a:r>
                        <a:rPr sz="1400" dirty="0"/>
                        <a:t> 600 р. </a:t>
                      </a:r>
                    </a:p>
                    <a:p>
                      <a:pPr algn="l">
                        <a:defRPr sz="1200">
                          <a:sym typeface="Helvetica"/>
                        </a:defRPr>
                      </a:pPr>
                      <a:r>
                        <a:rPr sz="1400" dirty="0" err="1"/>
                        <a:t>Потрачено</a:t>
                      </a:r>
                      <a:r>
                        <a:rPr sz="1400" dirty="0"/>
                        <a:t> 500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ym typeface="Helvetica"/>
                        </a:rPr>
                        <a:t>150 р. в </a:t>
                      </a:r>
                      <a:r>
                        <a:rPr sz="1200" dirty="0" err="1">
                          <a:sym typeface="Helvetica"/>
                        </a:rPr>
                        <a:t>неделю</a:t>
                      </a:r>
                      <a:r>
                        <a:rPr sz="1200" dirty="0">
                          <a:sym typeface="Helvetica"/>
                        </a:rPr>
                        <a:t> «</a:t>
                      </a:r>
                      <a:r>
                        <a:rPr sz="1200" dirty="0" err="1">
                          <a:sym typeface="Helvetica"/>
                        </a:rPr>
                        <a:t>карманные</a:t>
                      </a:r>
                      <a:r>
                        <a:rPr sz="1200" dirty="0">
                          <a:sym typeface="Helvetica"/>
                        </a:rPr>
                        <a:t>» </a:t>
                      </a:r>
                      <a:r>
                        <a:rPr sz="1200" dirty="0" err="1">
                          <a:sym typeface="Helvetica"/>
                        </a:rPr>
                        <a:t>деньги</a:t>
                      </a:r>
                      <a:r>
                        <a:rPr sz="1200" dirty="0">
                          <a:sym typeface="Helvetica"/>
                        </a:rPr>
                        <a:t>, </a:t>
                      </a:r>
                      <a:r>
                        <a:rPr sz="1200" dirty="0" err="1">
                          <a:sym typeface="Helvetica"/>
                        </a:rPr>
                        <a:t>всего</a:t>
                      </a:r>
                      <a:r>
                        <a:rPr sz="1200" dirty="0">
                          <a:sym typeface="Helvetica"/>
                        </a:rPr>
                        <a:t> 600 р. </a:t>
                      </a:r>
                      <a:r>
                        <a:rPr sz="1200" dirty="0" err="1">
                          <a:sym typeface="Helvetica"/>
                        </a:rPr>
                        <a:t>Потрачено</a:t>
                      </a:r>
                      <a:r>
                        <a:rPr sz="1200" dirty="0">
                          <a:sym typeface="Helvetica"/>
                        </a:rPr>
                        <a:t> 100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ym typeface="Helvetica"/>
                        </a:rPr>
                        <a:t>150 р. в </a:t>
                      </a:r>
                      <a:r>
                        <a:rPr sz="1200" dirty="0" err="1">
                          <a:sym typeface="Helvetica"/>
                        </a:rPr>
                        <a:t>неделю</a:t>
                      </a:r>
                      <a:r>
                        <a:rPr sz="1200" dirty="0">
                          <a:sym typeface="Helvetica"/>
                        </a:rPr>
                        <a:t> «</a:t>
                      </a:r>
                      <a:r>
                        <a:rPr sz="1200" dirty="0" err="1">
                          <a:sym typeface="Helvetica"/>
                        </a:rPr>
                        <a:t>карманные</a:t>
                      </a:r>
                      <a:r>
                        <a:rPr sz="1200" dirty="0">
                          <a:sym typeface="Helvetica"/>
                        </a:rPr>
                        <a:t>» </a:t>
                      </a:r>
                      <a:r>
                        <a:rPr sz="1200" dirty="0" err="1">
                          <a:sym typeface="Helvetica"/>
                        </a:rPr>
                        <a:t>деньги</a:t>
                      </a:r>
                      <a:r>
                        <a:rPr sz="1200" dirty="0">
                          <a:sym typeface="Helvetica"/>
                        </a:rPr>
                        <a:t>, </a:t>
                      </a:r>
                      <a:r>
                        <a:rPr sz="1200" dirty="0" err="1">
                          <a:sym typeface="Helvetica"/>
                        </a:rPr>
                        <a:t>всего</a:t>
                      </a:r>
                      <a:r>
                        <a:rPr sz="1200" dirty="0">
                          <a:sym typeface="Helvetica"/>
                        </a:rPr>
                        <a:t> 600 р. </a:t>
                      </a:r>
                      <a:r>
                        <a:rPr sz="1200" dirty="0" err="1">
                          <a:sym typeface="Helvetica"/>
                        </a:rPr>
                        <a:t>Потрачено</a:t>
                      </a:r>
                      <a:r>
                        <a:rPr sz="1200" dirty="0">
                          <a:sym typeface="Helvetica"/>
                        </a:rPr>
                        <a:t> 200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98583">
                <a:tc rowSpan="2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200" dirty="0">
                          <a:sym typeface="Helvetica"/>
                        </a:rPr>
                        <a:t>д</a:t>
                      </a:r>
                      <a:r>
                        <a:rPr sz="1200" dirty="0" err="1">
                          <a:sym typeface="Helvetica"/>
                        </a:rPr>
                        <a:t>оп</a:t>
                      </a:r>
                      <a:r>
                        <a:rPr sz="1200" dirty="0">
                          <a:sym typeface="Helvetica"/>
                        </a:rPr>
                        <a:t>. </a:t>
                      </a:r>
                      <a:r>
                        <a:rPr sz="1200" dirty="0" err="1">
                          <a:sym typeface="Helvetica"/>
                        </a:rPr>
                        <a:t>доходы</a:t>
                      </a:r>
                      <a:endParaRPr sz="1200" dirty="0">
                        <a:sym typeface="Helvetica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gridSpan="4">
                  <a:txBody>
                    <a:bodyPr/>
                    <a:lstStyle/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rPr dirty="0" err="1"/>
                        <a:t>Бабушка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дала</a:t>
                      </a:r>
                      <a:r>
                        <a:rPr dirty="0"/>
                        <a:t> 500 р. </a:t>
                      </a:r>
                      <a:r>
                        <a:rPr dirty="0" err="1"/>
                        <a:t>на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начало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учебного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года</a:t>
                      </a:r>
                      <a:r>
                        <a:rPr dirty="0"/>
                        <a:t>.</a:t>
                      </a:r>
                    </a:p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rPr dirty="0" err="1"/>
                        <a:t>Сэкономил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на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покупке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тетрадей</a:t>
                      </a:r>
                      <a:r>
                        <a:rPr dirty="0"/>
                        <a:t> 200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ym typeface="Helvetica"/>
                        </a:rPr>
                        <a:t>1200 р. </a:t>
                      </a:r>
                      <a:r>
                        <a:rPr sz="1200" dirty="0" err="1">
                          <a:sym typeface="Helvetica"/>
                        </a:rPr>
                        <a:t>продажа</a:t>
                      </a:r>
                      <a:r>
                        <a:rPr sz="1200" dirty="0">
                          <a:sym typeface="Helvetica"/>
                        </a:rPr>
                        <a:t> </a:t>
                      </a:r>
                      <a:r>
                        <a:rPr sz="1200" dirty="0" err="1">
                          <a:sym typeface="Helvetica"/>
                        </a:rPr>
                        <a:t>ненужных</a:t>
                      </a:r>
                      <a:r>
                        <a:rPr sz="1200" dirty="0">
                          <a:sym typeface="Helvetica"/>
                        </a:rPr>
                        <a:t> </a:t>
                      </a:r>
                      <a:r>
                        <a:rPr sz="1200" dirty="0" err="1">
                          <a:sym typeface="Helvetica"/>
                        </a:rPr>
                        <a:t>игрушек</a:t>
                      </a:r>
                      <a:r>
                        <a:rPr sz="1200" dirty="0">
                          <a:sym typeface="Helvetica"/>
                        </a:rPr>
                        <a:t> </a:t>
                      </a:r>
                      <a:r>
                        <a:rPr sz="1200" dirty="0" err="1">
                          <a:sym typeface="Helvetica"/>
                        </a:rPr>
                        <a:t>через</a:t>
                      </a:r>
                      <a:r>
                        <a:rPr sz="1200" dirty="0">
                          <a:sym typeface="Helvetica"/>
                        </a:rPr>
                        <a:t> </a:t>
                      </a:r>
                      <a:r>
                        <a:rPr sz="1200" dirty="0" err="1">
                          <a:sym typeface="Helvetica"/>
                        </a:rPr>
                        <a:t>сайт</a:t>
                      </a:r>
                      <a:endParaRPr sz="1200" dirty="0">
                        <a:sym typeface="Helvetica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 dirty="0" err="1">
                          <a:sym typeface="Helvetica"/>
                        </a:rPr>
                        <a:t>Продажа</a:t>
                      </a:r>
                      <a:r>
                        <a:rPr sz="1200" dirty="0">
                          <a:sym typeface="Helvetica"/>
                        </a:rPr>
                        <a:t> </a:t>
                      </a:r>
                      <a:r>
                        <a:rPr sz="1200" dirty="0" err="1">
                          <a:sym typeface="Helvetica"/>
                        </a:rPr>
                        <a:t>детских</a:t>
                      </a:r>
                      <a:r>
                        <a:rPr sz="1200" dirty="0">
                          <a:sym typeface="Helvetica"/>
                        </a:rPr>
                        <a:t> </a:t>
                      </a:r>
                      <a:r>
                        <a:rPr sz="1200" dirty="0" err="1">
                          <a:sym typeface="Helvetica"/>
                        </a:rPr>
                        <a:t>книг</a:t>
                      </a:r>
                      <a:r>
                        <a:rPr sz="1200" dirty="0">
                          <a:sym typeface="Helvetica"/>
                        </a:rPr>
                        <a:t> </a:t>
                      </a:r>
                      <a:r>
                        <a:rPr sz="1200" dirty="0" err="1">
                          <a:sym typeface="Helvetica"/>
                        </a:rPr>
                        <a:t>через</a:t>
                      </a:r>
                      <a:r>
                        <a:rPr sz="1200" dirty="0">
                          <a:sym typeface="Helvetica"/>
                        </a:rPr>
                        <a:t> </a:t>
                      </a:r>
                      <a:r>
                        <a:rPr sz="1200" dirty="0" err="1">
                          <a:sym typeface="Helvetica"/>
                        </a:rPr>
                        <a:t>интернет</a:t>
                      </a:r>
                      <a:r>
                        <a:rPr sz="1200" dirty="0">
                          <a:sym typeface="Helvetica"/>
                        </a:rPr>
                        <a:t> – 500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t>Мой день рождения.</a:t>
                      </a:r>
                    </a:p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t>Подарили:</a:t>
                      </a:r>
                    </a:p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t>1000 р. – мама,</a:t>
                      </a:r>
                    </a:p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t>1000 р. – бабушка,</a:t>
                      </a:r>
                    </a:p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t>1500 р. – тетя.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-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t>Подрабатывал у папы на работе:</a:t>
                      </a:r>
                    </a:p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t> 500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3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4">
                  <a:txBody>
                    <a:bodyPr/>
                    <a:lstStyle/>
                    <a:p>
                      <a:pPr algn="l">
                        <a:defRPr sz="1200">
                          <a:sym typeface="Helvetica"/>
                        </a:defRPr>
                      </a:pPr>
                      <a:r>
                        <a:rPr dirty="0" err="1"/>
                        <a:t>По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средам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ходим</a:t>
                      </a:r>
                      <a:r>
                        <a:rPr dirty="0"/>
                        <a:t> в </a:t>
                      </a:r>
                      <a:r>
                        <a:rPr dirty="0" err="1"/>
                        <a:t>магазин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где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получаем</a:t>
                      </a:r>
                      <a:r>
                        <a:rPr dirty="0"/>
                        <a:t> 10% </a:t>
                      </a:r>
                      <a:r>
                        <a:rPr dirty="0" err="1"/>
                        <a:t>скидку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за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приход</a:t>
                      </a:r>
                      <a:r>
                        <a:rPr dirty="0"/>
                        <a:t> с </a:t>
                      </a:r>
                      <a:r>
                        <a:rPr dirty="0" err="1"/>
                        <a:t>ребенком</a:t>
                      </a:r>
                      <a:r>
                        <a:rPr dirty="0"/>
                        <a:t>. </a:t>
                      </a:r>
                      <a:r>
                        <a:rPr dirty="0" err="1"/>
                        <a:t>Сэкономленные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деньги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мама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отдает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мне</a:t>
                      </a:r>
                      <a:r>
                        <a:rPr dirty="0"/>
                        <a:t>. </a:t>
                      </a:r>
                    </a:p>
                    <a:p>
                      <a:pPr algn="l">
                        <a:defRPr sz="1200">
                          <a:sym typeface="Helvetica"/>
                        </a:defRPr>
                      </a:pPr>
                      <a:r>
                        <a:rPr dirty="0" err="1"/>
                        <a:t>Каждый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месяц</a:t>
                      </a:r>
                      <a:r>
                        <a:rPr dirty="0"/>
                        <a:t> в </a:t>
                      </a:r>
                      <a:r>
                        <a:rPr dirty="0" err="1"/>
                        <a:t>среднем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по</a:t>
                      </a:r>
                      <a:r>
                        <a:rPr dirty="0"/>
                        <a:t> 400 р. 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8504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итого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 dirty="0">
                          <a:sym typeface="Helvetica"/>
                        </a:rPr>
                        <a:t>1 </a:t>
                      </a:r>
                      <a:r>
                        <a:rPr lang="ru-RU" sz="1200" dirty="0">
                          <a:sym typeface="Helvetica"/>
                        </a:rPr>
                        <a:t>5</a:t>
                      </a:r>
                      <a:r>
                        <a:rPr sz="1200" dirty="0">
                          <a:sym typeface="Helvetica"/>
                        </a:rPr>
                        <a:t>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 dirty="0">
                          <a:sym typeface="Helvetica"/>
                        </a:rPr>
                        <a:t>1 </a:t>
                      </a:r>
                      <a:r>
                        <a:rPr lang="ru-RU" sz="1200" dirty="0">
                          <a:sym typeface="Helvetica"/>
                        </a:rPr>
                        <a:t>9</a:t>
                      </a:r>
                      <a:r>
                        <a:rPr sz="1200" dirty="0">
                          <a:sym typeface="Helvetica"/>
                        </a:rPr>
                        <a:t>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ru-RU" sz="1200" dirty="0">
                          <a:sym typeface="Helvetica"/>
                        </a:rPr>
                        <a:t>11</a:t>
                      </a:r>
                      <a:r>
                        <a:rPr sz="1200" dirty="0">
                          <a:sym typeface="Helvetica"/>
                        </a:rPr>
                        <a:t>00 р.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ru-RU" sz="1200" dirty="0">
                          <a:sym typeface="Helvetica"/>
                        </a:rPr>
                        <a:t>40</a:t>
                      </a:r>
                      <a:r>
                        <a:rPr sz="1200" dirty="0">
                          <a:sym typeface="Helvetica"/>
                        </a:rPr>
                        <a:t>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ru-RU" sz="1200" dirty="0">
                          <a:sym typeface="Helvetica"/>
                        </a:rPr>
                        <a:t>9</a:t>
                      </a:r>
                      <a:r>
                        <a:rPr sz="1200" dirty="0">
                          <a:sym typeface="Helvetica"/>
                        </a:rPr>
                        <a:t>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ru-RU" sz="1200" dirty="0">
                          <a:sym typeface="Helvetica"/>
                        </a:rPr>
                        <a:t>11</a:t>
                      </a:r>
                      <a:r>
                        <a:rPr sz="1200" dirty="0">
                          <a:sym typeface="Helvetica"/>
                        </a:rPr>
                        <a:t>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5826">
                <a:tc gridSpan="21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 b="1" dirty="0" err="1">
                          <a:sym typeface="Helvetica"/>
                        </a:rPr>
                        <a:t>Общая</a:t>
                      </a:r>
                      <a:r>
                        <a:rPr sz="1200" b="1" dirty="0">
                          <a:sym typeface="Helvetica"/>
                        </a:rPr>
                        <a:t> </a:t>
                      </a:r>
                      <a:r>
                        <a:rPr sz="1200" b="1" dirty="0" err="1">
                          <a:sym typeface="Helvetica"/>
                        </a:rPr>
                        <a:t>сумма</a:t>
                      </a:r>
                      <a:endParaRPr sz="1200" b="1" dirty="0">
                        <a:sym typeface="Helvetica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ru-RU" sz="1200" b="1" dirty="0">
                          <a:sym typeface="Helvetica"/>
                        </a:rPr>
                        <a:t>105</a:t>
                      </a:r>
                      <a:r>
                        <a:rPr sz="1200" b="1" dirty="0">
                          <a:sym typeface="Helvetica"/>
                        </a:rPr>
                        <a:t>00 р.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504360" y="921600"/>
            <a:ext cx="9213840" cy="109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КАК МОЖНО НАКОПИТЬ НА БОЛЬШУЮ ПОКУПКУ СВОИМИ СИЛАМИ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720000" y="1659960"/>
            <a:ext cx="9298800" cy="539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 marL="1440">
              <a:lnSpc>
                <a:spcPct val="99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1. Чётко определиться с тем, что ты хочешь приобрести, и узнать цену этого товара или услуги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pPr marL="1440">
              <a:lnSpc>
                <a:spcPct val="99000"/>
              </a:lnSpc>
            </a:pPr>
            <a:r>
              <a:rPr lang="ru-RU" sz="20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(нужно</a:t>
            </a: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</a:t>
            </a:r>
            <a:r>
              <a:rPr lang="ru-RU" sz="20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поставить четкую финансовую цель</a:t>
            </a: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).</a:t>
            </a:r>
          </a:p>
          <a:p>
            <a:pPr marL="1440">
              <a:lnSpc>
                <a:spcPct val="99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99000"/>
              </a:lnSpc>
            </a:pP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 </a:t>
            </a: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Посмотреть, какие </a:t>
            </a:r>
            <a:r>
              <a:rPr lang="ru-RU" sz="20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источники доходов</a:t>
            </a: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у тебя есть: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99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а) карманные деньги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99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б) доходы от продажи ненужных вещей (игрушек, книг и др.)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99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в) подарки на день рождения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99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г)  экономия на покупках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99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д) возможная подработка (в пределах законов РФ)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99000"/>
              </a:lnSpc>
            </a:pPr>
            <a:endParaRPr lang="ru-RU" sz="20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ahoma"/>
              <a:ea typeface="Tahoma"/>
            </a:endParaRPr>
          </a:p>
          <a:p>
            <a:pPr marL="457200" indent="-455760">
              <a:lnSpc>
                <a:spcPct val="99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3. Составить </a:t>
            </a:r>
            <a:r>
              <a:rPr lang="ru-RU" sz="20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план</a:t>
            </a: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, в котором будет прописано, когда и сколько ты можешь скопить. </a:t>
            </a:r>
            <a:endParaRPr lang="ru-R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99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ahoma"/>
              </a:rPr>
              <a:t>4. </a:t>
            </a: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Стараться </a:t>
            </a:r>
            <a:r>
              <a:rPr lang="ru-RU" sz="20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придерживаться</a:t>
            </a: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этого плана.</a:t>
            </a:r>
            <a:endParaRPr lang="ru-R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99000"/>
              </a:lnSpc>
            </a:pPr>
            <a:endParaRPr lang="ru-RU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Tahoma"/>
            </a:endParaRPr>
          </a:p>
          <a:p>
            <a:pPr marL="457200" indent="-455760">
              <a:lnSpc>
                <a:spcPct val="99000"/>
              </a:lnSpc>
            </a:pPr>
            <a:r>
              <a:rPr lang="ru-RU" sz="1700" b="1" strike="noStrike" spc="-1" dirty="0">
                <a:solidFill>
                  <a:srgbClr val="168B97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НЕЛЬЗЯ! </a:t>
            </a:r>
            <a:r>
              <a:rPr lang="ru-RU" sz="1700" b="1" u="sng" strike="noStrike" spc="-1" dirty="0">
                <a:solidFill>
                  <a:srgbClr val="168B97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Экономить на питании и здоровье!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9" name="Рисунок 198"/>
          <p:cNvPicPr/>
          <p:nvPr/>
        </p:nvPicPr>
        <p:blipFill>
          <a:blip r:embed="rId3" cstate="print"/>
          <a:stretch/>
        </p:blipFill>
        <p:spPr>
          <a:xfrm>
            <a:off x="7936607" y="2109942"/>
            <a:ext cx="1208160" cy="1119960"/>
          </a:xfrm>
          <a:prstGeom prst="rect">
            <a:avLst/>
          </a:prstGeom>
          <a:ln>
            <a:noFill/>
          </a:ln>
        </p:spPr>
      </p:pic>
      <p:pic>
        <p:nvPicPr>
          <p:cNvPr id="200" name="Рисунок 199"/>
          <p:cNvPicPr/>
          <p:nvPr/>
        </p:nvPicPr>
        <p:blipFill>
          <a:blip r:embed="rId4" cstate="print"/>
          <a:stretch/>
        </p:blipFill>
        <p:spPr>
          <a:xfrm>
            <a:off x="8309942" y="3229902"/>
            <a:ext cx="2132280" cy="1599120"/>
          </a:xfrm>
          <a:prstGeom prst="rect">
            <a:avLst/>
          </a:prstGeom>
          <a:ln>
            <a:noFill/>
          </a:ln>
        </p:spPr>
      </p:pic>
      <p:pic>
        <p:nvPicPr>
          <p:cNvPr id="201" name="Рисунок 200"/>
          <p:cNvPicPr/>
          <p:nvPr/>
        </p:nvPicPr>
        <p:blipFill>
          <a:blip r:embed="rId5" cstate="print"/>
          <a:stretch/>
        </p:blipFill>
        <p:spPr>
          <a:xfrm rot="28800">
            <a:off x="7226515" y="5536969"/>
            <a:ext cx="1645920" cy="1154160"/>
          </a:xfrm>
          <a:prstGeom prst="rect">
            <a:avLst/>
          </a:prstGeom>
          <a:ln>
            <a:noFill/>
          </a:ln>
        </p:spPr>
      </p:pic>
      <p:pic>
        <p:nvPicPr>
          <p:cNvPr id="202" name="Рисунок 201"/>
          <p:cNvPicPr/>
          <p:nvPr/>
        </p:nvPicPr>
        <p:blipFill>
          <a:blip r:embed="rId6" cstate="print"/>
          <a:stretch/>
        </p:blipFill>
        <p:spPr>
          <a:xfrm>
            <a:off x="9232751" y="5515710"/>
            <a:ext cx="1217880" cy="1172880"/>
          </a:xfrm>
          <a:prstGeom prst="rect">
            <a:avLst/>
          </a:prstGeom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516960" y="1077840"/>
            <a:ext cx="9840960" cy="50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ЧТО ТАКОЕ ФИНАНСОВОЕ ПЛАНИРОВАНИЕ?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493920" y="1628640"/>
            <a:ext cx="9691560" cy="160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 algn="just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Финансовое планирование (в семье) - </a:t>
            </a: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это деятельность семьи по определению хозяйственных целей семьи, составлению плана их достижения в условиях имеющихся доходов семьи и других ресурсов (жилье, бытовая техника, автомобиль, коммунальные удобства, сад/огород и др.).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" name="Рисунок 204"/>
          <p:cNvPicPr/>
          <p:nvPr/>
        </p:nvPicPr>
        <p:blipFill>
          <a:blip r:embed="rId2" cstate="print"/>
          <a:stretch/>
        </p:blipFill>
        <p:spPr>
          <a:xfrm>
            <a:off x="572760" y="3238560"/>
            <a:ext cx="5195520" cy="3600360"/>
          </a:xfrm>
          <a:prstGeom prst="rect">
            <a:avLst/>
          </a:prstGeom>
          <a:ln>
            <a:noFill/>
          </a:ln>
        </p:spPr>
      </p:pic>
      <p:pic>
        <p:nvPicPr>
          <p:cNvPr id="206" name="image11.jpeg"/>
          <p:cNvPicPr/>
          <p:nvPr/>
        </p:nvPicPr>
        <p:blipFill>
          <a:blip r:embed="rId3" cstate="print"/>
          <a:stretch/>
        </p:blipFill>
        <p:spPr>
          <a:xfrm>
            <a:off x="5875256" y="3194971"/>
            <a:ext cx="3191760" cy="226080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542160" y="1027440"/>
            <a:ext cx="9313560" cy="55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ПОДВЕДЕМ ИТОГ: ОБСУДИМ ВМЕСТЕ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360000" y="1577520"/>
            <a:ext cx="8170200" cy="569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2000" b="1" u="sng" strike="noStrike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ВОПРОСЫ: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1.Что Вы узнали сегодня нового?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2.Как должны соотноситься доходы и расходы семейного бюджета?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3.Как можно экономить?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4.Есть ли у Вас опыт составления своего финансового плана?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5.Как накопить на мечту?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6. Что вы расскажете своим родителям об этом уроке?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9" name="Рисунок 208"/>
          <p:cNvPicPr/>
          <p:nvPr/>
        </p:nvPicPr>
        <p:blipFill>
          <a:blip r:embed="rId2" cstate="print"/>
          <a:stretch/>
        </p:blipFill>
        <p:spPr>
          <a:xfrm>
            <a:off x="504000" y="4104000"/>
            <a:ext cx="4535640" cy="302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578160" y="1053000"/>
            <a:ext cx="9523440" cy="104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№4: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БОЛЬШАЯ ПОКУПКА </a:t>
            </a:r>
            <a:r>
              <a:rPr lang="ru-RU" sz="2200" b="1" strike="noStrike" spc="-1" dirty="0">
                <a:solidFill>
                  <a:srgbClr val="D848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	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720360" y="2199960"/>
            <a:ext cx="6047280" cy="343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У семьи Петровых сломался холодильник.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Возникла необходимость купить новый. Саша предложил заказать его в интернет-магазине. А Петр Алексеевич хочет приобрести его в магазине бытовой техники.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Чье решение позволит сэкономить семейные средства?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Почему?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2" name="pasted-image.png"/>
          <p:cNvPicPr/>
          <p:nvPr/>
        </p:nvPicPr>
        <p:blipFill>
          <a:blip r:embed="rId2" cstate="print"/>
          <a:stretch/>
        </p:blipFill>
        <p:spPr>
          <a:xfrm>
            <a:off x="7272000" y="1224000"/>
            <a:ext cx="2663280" cy="391392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578160" y="1053000"/>
            <a:ext cx="9523440" cy="104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№5: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ЛОГИКА ПОКУПОК </a:t>
            </a:r>
            <a:r>
              <a:rPr lang="ru-RU" sz="2200" b="1" strike="noStrike" spc="-1" dirty="0">
                <a:solidFill>
                  <a:srgbClr val="D848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	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615960" y="2099520"/>
            <a:ext cx="6730560" cy="371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Рядом с домом семьи Петровых есть небольшой магазинчик, где отсутствует система скидок, чуть дальше расположен другой магазин, в котором действует система скидок для постоянных покупателей, проводятся акции. Саша Петров предпочитает покупать товары именно в этом магазине, несмотря на его неудобное расположение.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Таня Иванова всегда покупает товары в магазине рядом с домом, но данный магазин никогда не предоставляет клиентам скидки.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У Саши или у Тани расходы будут меньше?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5" name="Рисунок 133"/>
          <p:cNvPicPr/>
          <p:nvPr/>
        </p:nvPicPr>
        <p:blipFill>
          <a:blip r:embed="rId2" cstate="print"/>
          <a:stretch/>
        </p:blipFill>
        <p:spPr>
          <a:xfrm>
            <a:off x="7120080" y="1656000"/>
            <a:ext cx="2714400" cy="3210120"/>
          </a:xfrm>
          <a:prstGeom prst="rect">
            <a:avLst/>
          </a:prstGeom>
          <a:ln>
            <a:noFill/>
          </a:ln>
        </p:spPr>
      </p:pic>
      <p:pic>
        <p:nvPicPr>
          <p:cNvPr id="216" name="pasted-image.png"/>
          <p:cNvPicPr/>
          <p:nvPr/>
        </p:nvPicPr>
        <p:blipFill>
          <a:blip r:embed="rId3" cstate="print"/>
          <a:stretch/>
        </p:blipFill>
        <p:spPr>
          <a:xfrm>
            <a:off x="7365240" y="1570680"/>
            <a:ext cx="2511360" cy="3023280"/>
          </a:xfrm>
          <a:prstGeom prst="rect">
            <a:avLst/>
          </a:prstGeom>
          <a:ln>
            <a:noFill/>
          </a:ln>
        </p:spPr>
      </p:pic>
      <p:pic>
        <p:nvPicPr>
          <p:cNvPr id="217" name="Рисунок 133"/>
          <p:cNvPicPr/>
          <p:nvPr/>
        </p:nvPicPr>
        <p:blipFill>
          <a:blip r:embed="rId2" cstate="print"/>
          <a:stretch/>
        </p:blipFill>
        <p:spPr>
          <a:xfrm>
            <a:off x="7161840" y="1341360"/>
            <a:ext cx="2917440" cy="352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527760" y="970560"/>
            <a:ext cx="9623520" cy="104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№6: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ПЛАН НАКОПЛЕНИЙ </a:t>
            </a:r>
            <a:r>
              <a:rPr lang="ru-RU" sz="2200" b="1" strike="noStrike" spc="-1" dirty="0">
                <a:solidFill>
                  <a:srgbClr val="D848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	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577800" y="2274119"/>
            <a:ext cx="5338800" cy="2515417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 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Финансовая цель Тани Ивановой стоит 5600 рублей.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Если Татьяна сможет каждый месяц откладывать для покупки телефона по 500 рублей, сколько ей потребуется времени, чтобы накопить нужную сумму?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0" name="pasted-image.png"/>
          <p:cNvPicPr/>
          <p:nvPr/>
        </p:nvPicPr>
        <p:blipFill>
          <a:blip r:embed="rId2" cstate="print"/>
          <a:stretch/>
        </p:blipFill>
        <p:spPr>
          <a:xfrm>
            <a:off x="6820200" y="1296000"/>
            <a:ext cx="2106720" cy="375012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471240" y="1463400"/>
            <a:ext cx="2955240" cy="101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СПАСИБО 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ЗА ВНИМАНИЕ!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2314080" y="3150720"/>
            <a:ext cx="6058440" cy="179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2"/>
          <p:cNvSpPr/>
          <p:nvPr/>
        </p:nvSpPr>
        <p:spPr>
          <a:xfrm rot="21591000">
            <a:off x="540360" y="935640"/>
            <a:ext cx="8886240" cy="4255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ЗНАКОМЬТЕСЬ, НАШИ  ГЕРОИ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1184040" y="1584000"/>
            <a:ext cx="3120840" cy="1492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r>
              <a:rPr lang="ru-RU" sz="2000" b="1" strike="noStrike" spc="-1" dirty="0">
                <a:solidFill>
                  <a:srgbClr val="3795A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СЕМЬЯ ПЕТРОВЫХ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Петр Алексеевич,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Мария Фёдоровна,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Саша, 11 лет,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Оля, 13 лет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5" name="image6.png"/>
          <p:cNvPicPr/>
          <p:nvPr/>
        </p:nvPicPr>
        <p:blipFill>
          <a:blip r:embed="rId2" cstate="print"/>
          <a:stretch/>
        </p:blipFill>
        <p:spPr>
          <a:xfrm>
            <a:off x="821520" y="3314316"/>
            <a:ext cx="3483360" cy="2560680"/>
          </a:xfrm>
          <a:prstGeom prst="rect">
            <a:avLst/>
          </a:prstGeom>
          <a:ln w="12600">
            <a:noFill/>
          </a:ln>
        </p:spPr>
      </p:pic>
      <p:pic>
        <p:nvPicPr>
          <p:cNvPr id="166" name="image5.jpeg"/>
          <p:cNvPicPr/>
          <p:nvPr/>
        </p:nvPicPr>
        <p:blipFill>
          <a:blip r:embed="rId3" cstate="print"/>
          <a:stretch/>
        </p:blipFill>
        <p:spPr>
          <a:xfrm>
            <a:off x="6120000" y="1512000"/>
            <a:ext cx="3455280" cy="2446920"/>
          </a:xfrm>
          <a:prstGeom prst="rect">
            <a:avLst/>
          </a:prstGeom>
          <a:ln w="12600">
            <a:noFill/>
          </a:ln>
        </p:spPr>
      </p:pic>
      <p:sp>
        <p:nvSpPr>
          <p:cNvPr id="167" name="CustomShape 4"/>
          <p:cNvSpPr/>
          <p:nvPr/>
        </p:nvSpPr>
        <p:spPr>
          <a:xfrm>
            <a:off x="5904000" y="4320000"/>
            <a:ext cx="3454560" cy="179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3795A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СЕМЬЯ ИВАНОВЫХ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Дмитрий Иванович,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Елена Викторовна,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Коля, 12 лет,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Таня, 11 лет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576000" y="1080000"/>
            <a:ext cx="8302320" cy="57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№1: ИДЕМ В МАГАЗИН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690120" y="1723320"/>
            <a:ext cx="9121320" cy="101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 algn="just">
              <a:lnSpc>
                <a:spcPct val="96000"/>
              </a:lnSpc>
            </a:pP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	</a:t>
            </a: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Раз в неделю  семья Петровых и семья Ивановых ходят в супермаркет за продуктами и разными бытовыми мелочами. Как правило, они тратят примерно по 3-4 тысячи рублей, делая покупки на всю неделю.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0" name="image7.jpeg"/>
          <p:cNvPicPr/>
          <p:nvPr/>
        </p:nvPicPr>
        <p:blipFill>
          <a:blip r:embed="rId2" cstate="print"/>
          <a:stretch/>
        </p:blipFill>
        <p:spPr>
          <a:xfrm>
            <a:off x="745200" y="2952000"/>
            <a:ext cx="5085720" cy="384984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647999" y="1035360"/>
            <a:ext cx="9736879" cy="76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№1: 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СЕМЬЯ </a:t>
            </a:r>
            <a:r>
              <a:rPr lang="ru-RU" sz="2200" b="1" u="sng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ПЕТРОВЫХ</a:t>
            </a: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ИДЕТ В МАГАЗИН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1041718" y="1888560"/>
            <a:ext cx="8906040" cy="483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909B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	</a:t>
            </a: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Петровы, раскладывая продукты, бытовую химию и другие товары, купленные сегодня, обнаружили, что: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909B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</a:t>
            </a:r>
            <a:r>
              <a:rPr lang="ru-RU" sz="2000" b="1" u="sng" strike="noStrike" spc="-1" dirty="0">
                <a:solidFill>
                  <a:srgbClr val="00909B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забыли купить</a:t>
            </a:r>
            <a:r>
              <a:rPr lang="ru-RU" sz="2000" b="1" strike="noStrike" spc="-1" dirty="0">
                <a:solidFill>
                  <a:srgbClr val="00909B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: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909B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909B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</a:t>
            </a: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зубную пасту (осталось на один день);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909B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батарейки для пульта (не работает);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909B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масло (вообще нет никакого);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909B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картофель;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909B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корм для любимого кота.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909B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</a:t>
            </a:r>
            <a:r>
              <a:rPr lang="ru-RU" sz="2000" b="1" u="sng" strike="noStrike" spc="-1" dirty="0">
                <a:solidFill>
                  <a:srgbClr val="00909B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купили ненужное</a:t>
            </a:r>
            <a:r>
              <a:rPr lang="ru-RU" sz="2000" b="1" strike="noStrike" spc="-1" dirty="0">
                <a:solidFill>
                  <a:srgbClr val="00909B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: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909B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2 кг. помидоров (оказалось, что остались помидоры с прошлой покупки);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909B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4 упаковки йогуртов с маленьким сроком годности – 5 дней;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909B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комнатные растения по акции (покупаешь два, третье – в подарок), которые , как оказалось ,ставить некуда.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909B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Потратили на 500 рублей больше, чем обычно!!!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3" name="Рисунок 172"/>
          <p:cNvPicPr/>
          <p:nvPr/>
        </p:nvPicPr>
        <p:blipFill>
          <a:blip r:embed="rId2" cstate="print"/>
          <a:stretch/>
        </p:blipFill>
        <p:spPr>
          <a:xfrm>
            <a:off x="7391142" y="2368090"/>
            <a:ext cx="1123560" cy="1123200"/>
          </a:xfrm>
          <a:prstGeom prst="rect">
            <a:avLst/>
          </a:prstGeom>
          <a:ln>
            <a:noFill/>
          </a:ln>
        </p:spPr>
      </p:pic>
      <p:pic>
        <p:nvPicPr>
          <p:cNvPr id="174" name="Рисунок 173"/>
          <p:cNvPicPr/>
          <p:nvPr/>
        </p:nvPicPr>
        <p:blipFill>
          <a:blip r:embed="rId3" cstate="print"/>
          <a:stretch/>
        </p:blipFill>
        <p:spPr>
          <a:xfrm>
            <a:off x="6127315" y="2458089"/>
            <a:ext cx="1123560" cy="1123201"/>
          </a:xfrm>
          <a:prstGeom prst="rect">
            <a:avLst/>
          </a:prstGeom>
          <a:ln>
            <a:noFill/>
          </a:ln>
        </p:spPr>
      </p:pic>
      <p:pic>
        <p:nvPicPr>
          <p:cNvPr id="175" name="Рисунок 174"/>
          <p:cNvPicPr/>
          <p:nvPr/>
        </p:nvPicPr>
        <p:blipFill>
          <a:blip r:embed="rId4" cstate="print"/>
          <a:stretch/>
        </p:blipFill>
        <p:spPr>
          <a:xfrm>
            <a:off x="5626282" y="3581290"/>
            <a:ext cx="1496160" cy="920160"/>
          </a:xfrm>
          <a:prstGeom prst="rect">
            <a:avLst/>
          </a:prstGeom>
          <a:ln>
            <a:noFill/>
          </a:ln>
        </p:spPr>
      </p:pic>
      <p:pic>
        <p:nvPicPr>
          <p:cNvPr id="176" name="Рисунок 175"/>
          <p:cNvPicPr/>
          <p:nvPr/>
        </p:nvPicPr>
        <p:blipFill>
          <a:blip r:embed="rId5" cstate="print"/>
          <a:stretch/>
        </p:blipFill>
        <p:spPr>
          <a:xfrm>
            <a:off x="8626174" y="2268370"/>
            <a:ext cx="1654920" cy="1222920"/>
          </a:xfrm>
          <a:prstGeom prst="rect">
            <a:avLst/>
          </a:prstGeom>
          <a:ln>
            <a:noFill/>
          </a:ln>
        </p:spPr>
      </p:pic>
      <p:pic>
        <p:nvPicPr>
          <p:cNvPr id="177" name="Рисунок 176"/>
          <p:cNvPicPr/>
          <p:nvPr/>
        </p:nvPicPr>
        <p:blipFill>
          <a:blip r:embed="rId6" cstate="print"/>
          <a:stretch/>
        </p:blipFill>
        <p:spPr>
          <a:xfrm>
            <a:off x="7473820" y="3491290"/>
            <a:ext cx="2122560" cy="1222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535320" y="1053000"/>
            <a:ext cx="9756360" cy="92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№1: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СЕМЬЯ </a:t>
            </a:r>
            <a:r>
              <a:rPr lang="ru-RU" sz="2200" b="1" u="sng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ИВАНОВЫХ</a:t>
            </a: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ИДЕТ В МАГАЗИН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566640" y="1990800"/>
            <a:ext cx="9545760" cy="201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Ивановы, раскладывая продукты, бытовую химию и другие товары, приобретенные сегодня, обнаружили, что: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909B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взяли все, что было запланировано;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909B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сэкономили на покупке макарон, сахара и риса (воспользовались акцией);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909B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на следующей неделе для приобретения того же набора товаров понадобится меньше денег (за счет удачной покупки продуктов длительного хранения).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0" name="image8.jpeg"/>
          <p:cNvPicPr/>
          <p:nvPr/>
        </p:nvPicPr>
        <p:blipFill>
          <a:blip r:embed="rId2" cstate="print"/>
          <a:stretch/>
        </p:blipFill>
        <p:spPr>
          <a:xfrm>
            <a:off x="648000" y="3744000"/>
            <a:ext cx="4966920" cy="331092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503280" y="1041840"/>
            <a:ext cx="10053360" cy="11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ПОЧЕМУ ДЛЯ СЕМЬИ</a:t>
            </a:r>
            <a:r>
              <a:rPr lang="ru-RU" sz="2000" b="1" u="sng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ИВАНОВЫХ </a:t>
            </a:r>
            <a:r>
              <a:rPr lang="ru-RU" sz="20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ПОХОД В МАГАЗИН ОКАЗАЛСЯ БОЛЕЕ ВЫГОДНЫМ, ЧЕМ ДЛЯ СЕМЬИ </a:t>
            </a:r>
            <a:r>
              <a:rPr lang="ru-RU" sz="2000" b="1" u="sng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ПЕТРОВЫХ</a:t>
            </a:r>
            <a:r>
              <a:rPr lang="ru-RU" sz="20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?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2520000" y="1921320"/>
            <a:ext cx="5314680" cy="44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   Давайте сравним их финансовое поведение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83" name="Table 3"/>
          <p:cNvGraphicFramePr/>
          <p:nvPr>
            <p:extLst>
              <p:ext uri="{D42A27DB-BD31-4B8C-83A1-F6EECF244321}">
                <p14:modId xmlns:p14="http://schemas.microsoft.com/office/powerpoint/2010/main" val="2723650001"/>
              </p:ext>
            </p:extLst>
          </p:nvPr>
        </p:nvGraphicFramePr>
        <p:xfrm>
          <a:off x="977760" y="2697945"/>
          <a:ext cx="8742240" cy="4080240"/>
        </p:xfrm>
        <a:graphic>
          <a:graphicData uri="http://schemas.openxmlformats.org/drawingml/2006/table">
            <a:tbl>
              <a:tblPr/>
              <a:tblGrid>
                <a:gridCol w="4583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59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Петровы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Ивановы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7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Прежде чем идти в магазин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1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НЕ смотрят, какие продукты и вещи есть в достаточном количестве дома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Смотрят</a:t>
                      </a:r>
                      <a:r>
                        <a:rPr lang="ru-RU" sz="14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, какие продукты и вещи есть в достаточном количестве дома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6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НЕ планируют покупку тех вещей, которые понадобятся в ближайшее время или уже нужны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Планируют</a:t>
                      </a:r>
                      <a:r>
                        <a:rPr lang="ru-RU" sz="14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 покупку тех вещей, которые понадобятся в ближайшее время или уже нужны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1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НЕ составляют список всего необходимого для покупки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Составляют </a:t>
                      </a:r>
                      <a:r>
                        <a:rPr lang="ru-RU" sz="1400" b="1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список</a:t>
                      </a:r>
                      <a:r>
                        <a:rPr lang="ru-RU" sz="14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 всего необходимого для покупки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НЕ проводят предварительные расчеты покупок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Проводят предварительные </a:t>
                      </a:r>
                      <a:r>
                        <a:rPr lang="ru-RU" sz="14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расчеты</a:t>
                      </a:r>
                      <a:r>
                        <a:rPr lang="ru-RU" sz="14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 покупок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67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В самом магазине, когда совершают покупки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1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Покупают </a:t>
                      </a:r>
                      <a:r>
                        <a:rPr lang="ru-RU" sz="14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на эмоциях,</a:t>
                      </a:r>
                      <a:r>
                        <a:rPr lang="ru-RU" sz="14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 НЕ обдумывая, нужна ли эта вещь сейчас, принесет ли она пользу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Покупают </a:t>
                      </a:r>
                      <a:r>
                        <a:rPr lang="ru-RU" sz="14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разумно</a:t>
                      </a:r>
                      <a:r>
                        <a:rPr lang="ru-RU" sz="14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, обдумывая, нужна ли эта вещь сейчас, принесет ли она пользу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2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Покупают то, </a:t>
                      </a:r>
                      <a:r>
                        <a:rPr lang="ru-RU" sz="14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что видят</a:t>
                      </a:r>
                      <a:r>
                        <a:rPr lang="ru-RU" sz="14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 на прилавках магазина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Покупают по заранее подготовленному </a:t>
                      </a:r>
                      <a:r>
                        <a:rPr lang="ru-RU" sz="1400" b="1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списку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503280" y="1065600"/>
            <a:ext cx="9890280" cy="90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№2: 	ПЛАНИРОВАНИЕ СЕЗОННЫХ ПОКУПОК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563760" y="1990800"/>
            <a:ext cx="9769320" cy="50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Встречаются как-то прекрасным весенним днем семья Петровых с семьей Ивановых в торговом центре. И те, и другие с большими сумками покупок. Каково же было их взаимное удивление, когда они узнали, кто и что купил.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909B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Почему Ивановы покупают вещи, которые сейчас не нужны?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86" name="Table 3"/>
          <p:cNvGraphicFramePr/>
          <p:nvPr/>
        </p:nvGraphicFramePr>
        <p:xfrm>
          <a:off x="1318680" y="3346560"/>
          <a:ext cx="8055360" cy="2378520"/>
        </p:xfrm>
        <a:graphic>
          <a:graphicData uri="http://schemas.openxmlformats.org/drawingml/2006/table">
            <a:tbl>
              <a:tblPr/>
              <a:tblGrid>
                <a:gridCol w="393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20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0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Петровы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Ивановы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Демисезонные сапоги маме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Лыжи и лыжный костюм маме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5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Легкую куртку и спортивный костюм Коле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Коньки и новый школьный рюкзак Саше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5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Кроссовки папе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Теплый свитер папе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1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Пальто Оле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Зимние сапоги Тане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514440" y="1077840"/>
            <a:ext cx="9650160" cy="106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№2: 	ПЛАНИРОВАНИЕ СЕЗОННЫХ ПОКУПОК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558360" y="1948320"/>
            <a:ext cx="9927360" cy="201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ВОПРОС</a:t>
            </a: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: почему Ивановы покупают вещи, которые сейчас не нужны?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6000"/>
              </a:lnSpc>
            </a:pPr>
            <a:r>
              <a:rPr lang="ru-RU" sz="1800" b="1" strike="noStrike" spc="-1" dirty="0">
                <a:solidFill>
                  <a:srgbClr val="00909B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ОТВЕТ: </a:t>
            </a: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Ивановы покупали сезонные вещи вне сезона потому,  что такие покупки обычно стоят дешевле, чем в его разгар. Они заранее спланировали покупку того, что им понадобится через полгода.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Давайте посмотрим,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сколько семья Ивановых смогла сэкономить при таких покупках.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89" name="Table 3"/>
          <p:cNvGraphicFramePr/>
          <p:nvPr/>
        </p:nvGraphicFramePr>
        <p:xfrm>
          <a:off x="2304000" y="3672000"/>
          <a:ext cx="6161040" cy="3151080"/>
        </p:xfrm>
        <a:graphic>
          <a:graphicData uri="http://schemas.openxmlformats.org/drawingml/2006/table">
            <a:tbl>
              <a:tblPr/>
              <a:tblGrid>
                <a:gridCol w="3877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9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7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43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Ивановы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Цена в сезон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Цена вне сезона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1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Лыжи и лыжный костюм маме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4 000 р.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2 500 р.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1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Коньки и новый школьный рюкзак Саше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1800 р.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1100 р.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1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Теплый свитер папе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1500 р.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600 р.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1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Зимние сапоги Тане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6000 р.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4 000 р.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ИТОГО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13 300 р.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8 200 р.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538200" y="1078200"/>
            <a:ext cx="9704520" cy="83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№3: НАКОПЛЕНИЕ НА БОЛЬШУЮ ПОКУПКУ </a:t>
            </a:r>
            <a:r>
              <a:rPr lang="ru-RU" sz="2200" b="1" strike="noStrike" spc="-1" dirty="0">
                <a:solidFill>
                  <a:srgbClr val="D848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	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945360" y="1897560"/>
            <a:ext cx="9206640" cy="561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20000"/>
              </a:lnSpc>
            </a:pPr>
            <a:r>
              <a:rPr lang="ru-RU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  Однажды после школы Коля Иванов решил похвастаться Саше Петрову своим приобретением, о котором давно мечтал</a:t>
            </a:r>
            <a:r>
              <a:rPr lang="ru-RU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:</a:t>
            </a:r>
            <a:r>
              <a:rPr lang="ru-RU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спортивным велосипедом. Мальчики катались на нем по очереди, изучая все возможности велосипеда. Но больше всего удивило Сашу то, что на этот велосипед Коля накопил деньги сам!</a:t>
            </a:r>
            <a:endParaRPr lang="ru-R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ru-RU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Саша был удивлен и задумчив, а Коля испытывал чувство гордости за то, что смог воплотить свою мечту в реальность. Как же ему это удалось?</a:t>
            </a:r>
            <a:endParaRPr lang="ru-R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2" name="image9.jpeg"/>
          <p:cNvPicPr/>
          <p:nvPr/>
        </p:nvPicPr>
        <p:blipFill>
          <a:blip r:embed="rId2" cstate="print"/>
          <a:stretch/>
        </p:blipFill>
        <p:spPr>
          <a:xfrm>
            <a:off x="549267" y="4216112"/>
            <a:ext cx="4391280" cy="331128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4068</TotalTime>
  <Words>1278</Words>
  <Application>Microsoft Office PowerPoint</Application>
  <PresentationFormat>Произвольный</PresentationFormat>
  <Paragraphs>215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Calibri</vt:lpstr>
      <vt:lpstr>DejaVu Sans</vt:lpstr>
      <vt:lpstr>Helvetica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ЖИЗНЕННАЯ СИТУАЦИЯ №3:НАКОПЛЕНИЕ НА БОЛЬШУЮ ПОКУПКУ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e trukhanenko</dc:creator>
  <dc:description/>
  <cp:lastModifiedBy>Рогова Данна Борисовна</cp:lastModifiedBy>
  <cp:revision>357</cp:revision>
  <cp:lastPrinted>2019-02-28T08:49:42Z</cp:lastPrinted>
  <dcterms:created xsi:type="dcterms:W3CDTF">2015-08-28T08:18:34Z</dcterms:created>
  <dcterms:modified xsi:type="dcterms:W3CDTF">2019-04-09T06:18:53Z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spn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Произвольный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</vt:i4>
  </property>
</Properties>
</file>