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688638" cy="75628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68" d="100"/>
          <a:sy n="68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/>
          <p:nvPr/>
        </p:nvPicPr>
        <p:blipFill>
          <a:blip r:embed="rId14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16960" y="7009560"/>
            <a:ext cx="363348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3"/>
          <p:cNvPicPr/>
          <p:nvPr/>
        </p:nvPicPr>
        <p:blipFill>
          <a:blip r:embed="rId15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/>
          <p:cNvPicPr/>
          <p:nvPr/>
        </p:nvPicPr>
        <p:blipFill>
          <a:blip r:embed="rId14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516960" y="7009560"/>
            <a:ext cx="363348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"/>
          <p:cNvPicPr/>
          <p:nvPr/>
        </p:nvPicPr>
        <p:blipFill>
          <a:blip r:embed="rId15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"/>
          <p:cNvPicPr/>
          <p:nvPr/>
        </p:nvPicPr>
        <p:blipFill>
          <a:blip r:embed="rId14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516960" y="7009560"/>
            <a:ext cx="363348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Рисунок 6"/>
          <p:cNvPicPr/>
          <p:nvPr/>
        </p:nvPicPr>
        <p:blipFill>
          <a:blip r:embed="rId15"/>
          <a:stretch/>
        </p:blipFill>
        <p:spPr>
          <a:xfrm>
            <a:off x="-45720" y="-9360"/>
            <a:ext cx="10761840" cy="7628400"/>
          </a:xfrm>
          <a:prstGeom prst="rect">
            <a:avLst/>
          </a:prstGeom>
          <a:ln>
            <a:noFill/>
          </a:ln>
        </p:spPr>
      </p:pic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99120" y="2652840"/>
            <a:ext cx="4208760" cy="15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636480" y="2765520"/>
            <a:ext cx="4753440" cy="252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ВКЛАДЫВАЙ В СВОЕ БУДУЩЕЕ - ПОЛУЧАЙ ЗНАНИЯ О ЛИЧНЫХ ФИНАНСАХ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76000" y="1116000"/>
            <a:ext cx="9425880" cy="81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№3: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ФИНАНСОВАЯ ПИРАМИДА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576000" y="1872360"/>
            <a:ext cx="5255280" cy="54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 anchor="ctr"/>
          <a:lstStyle/>
          <a:p>
            <a:pPr algn="just">
              <a:lnSpc>
                <a:spcPct val="90000"/>
              </a:lnSpc>
            </a:pPr>
            <a:r>
              <a:rPr lang="ru-RU" sz="1600" b="0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Петр Сергеевич и Ирина Романовна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Кузнецовы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последние 2 года хранят свои накопления на банковском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депозите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(500 000 рублей под 7,45% годовых) и в акциях ПАО «</a:t>
            </a:r>
            <a:r>
              <a:rPr lang="ru-RU" sz="1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Банк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» (500 000 рублей, 4% годовой дивидендный доход). 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Евгений Дмитриевич и Лариса Павловна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Сидоровы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считали такие вложения бессмысленными, потому что они приносят малый доход, и поэтому они свои накопления в сумме 1 000 000 рублей вложили в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акции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воронежской финансовой компании «Успех» под 100% годовых.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Через 6 месяцев офис финансовой компании «Успех» закрылся, а руководители компании с деньгами исчезли. Сидоровы, как и другие инвесторы, подали на компанию в суд, но прошло уже больше года, а ситуация никак не разрешается и денег никто не возвращает.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 Кузнецовы поступили правильно,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 Сидоровы нет?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/>
          <a:stretch/>
        </p:blipFill>
        <p:spPr>
          <a:xfrm>
            <a:off x="6048000" y="1296000"/>
            <a:ext cx="4391280" cy="345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88000" y="1080000"/>
            <a:ext cx="995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СРАВНИМ: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КТО ДЕЙСТВОВАЛ ФИНАНСОВО ГРАМОТНО?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5" name="Table 2"/>
          <p:cNvGraphicFramePr/>
          <p:nvPr>
            <p:extLst>
              <p:ext uri="{D42A27DB-BD31-4B8C-83A1-F6EECF244321}">
                <p14:modId xmlns:p14="http://schemas.microsoft.com/office/powerpoint/2010/main" val="1339681128"/>
              </p:ext>
            </p:extLst>
          </p:nvPr>
        </p:nvGraphicFramePr>
        <p:xfrm>
          <a:off x="648000" y="2266200"/>
          <a:ext cx="9451800" cy="3219120"/>
        </p:xfrm>
        <a:graphic>
          <a:graphicData uri="http://schemas.openxmlformats.org/drawingml/2006/table">
            <a:tbl>
              <a:tblPr/>
              <a:tblGrid>
                <a:gridCol w="272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1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3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Характеристики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КУЗНЕЦОВЫ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СИДОРОВЫ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Финансовое решение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Банковский депозит и акции ПАО «Банк»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Вложение денег в финансовую пирамиду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Результат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37 500 рублей и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дохода в год с депозита и акций соответственно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Отсутствие доходов, возможная полная потеря накоплений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ГРАМОТНОЕ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НЕГРАМОТНОЕ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56" name="Рисунок 155"/>
          <p:cNvPicPr/>
          <p:nvPr/>
        </p:nvPicPr>
        <p:blipFill>
          <a:blip r:embed="rId2"/>
          <a:stretch/>
        </p:blipFill>
        <p:spPr>
          <a:xfrm>
            <a:off x="7416000" y="972000"/>
            <a:ext cx="2159280" cy="129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76000" y="1115640"/>
            <a:ext cx="9909000" cy="749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ХАРАКТЕРИСТИКИ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ФИНАНСОВОЙ ПИРАМИДЫ: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504000" y="1976040"/>
            <a:ext cx="5543280" cy="42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Высокие проценты и быстрый срок окупаемости.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Большая сумма «вступительного взноса».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Взамен вложенных денег человек может получить товары по завышенной цене.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Цена стоимости и не соответствующие заявленным характеристикам либо поддельные ценные бумаги.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Акцент компании на пиаре.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Сокрытие информации о владельцах предприятия, отсутствие лицензии и разрешений на право заниматься финансовой деятельностью.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Необычный и непонятный план вознаграждений.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Чрезмерная настойчивость организаторов.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Рисунок 158"/>
          <p:cNvPicPr/>
          <p:nvPr/>
        </p:nvPicPr>
        <p:blipFill>
          <a:blip r:embed="rId2"/>
          <a:stretch/>
        </p:blipFill>
        <p:spPr>
          <a:xfrm>
            <a:off x="6297358" y="1490580"/>
            <a:ext cx="3815280" cy="322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76000" y="1115640"/>
            <a:ext cx="95774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 ГРАМОТНЫЙ ЧЕЛОВЕК: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648000" y="1934280"/>
            <a:ext cx="5543280" cy="36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 anchor="ctr"/>
          <a:lstStyle/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планирует свое финансовое будущее, ведет личный (семейный) бюджет;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живет в рамках этого бюджета, не имеет больших долгов;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рационально выбирает финансовые инструменты на основе модели грамотного финансового поведения;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ориентируется в финансовой сфере.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Рисунок 161"/>
          <p:cNvPicPr/>
          <p:nvPr/>
        </p:nvPicPr>
        <p:blipFill>
          <a:blip r:embed="rId2"/>
          <a:stretch/>
        </p:blipFill>
        <p:spPr>
          <a:xfrm>
            <a:off x="6192000" y="1154880"/>
            <a:ext cx="4176000" cy="309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76000" y="1115640"/>
            <a:ext cx="9577080" cy="94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ШАГИ ГРАМОТНОГО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ФИНАНСОВОГО ПОВЕДЕНИЯ: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504000" y="1952640"/>
            <a:ext cx="5471280" cy="494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1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Осознание потребности, выделение проблем.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2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Формулирование ограничений и критериев принятия решения.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Поиск информации об альтернативах (вариантах удовлетворения     потребности), определение альтернатив и рисков.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4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Оценка альтернатив и рисков.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5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Выбор альтернативы (варианта удовлетворения потребности).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6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Удовлетворение потребности, оценка результатов.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Рисунок 164"/>
          <p:cNvPicPr/>
          <p:nvPr/>
        </p:nvPicPr>
        <p:blipFill>
          <a:blip r:embed="rId2"/>
          <a:stretch/>
        </p:blipFill>
        <p:spPr>
          <a:xfrm>
            <a:off x="5688000" y="1374120"/>
            <a:ext cx="4463280" cy="337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576000" y="1027440"/>
            <a:ext cx="5903280" cy="55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ПОДВЕДЕМ ИТОГ: ОБСУДИМ ВМЕСТЕ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792000" y="1956960"/>
            <a:ext cx="5759280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700" b="1" u="sng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ВОПРОСЫ: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Что Вы узнали сегодня нового?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Нужно ли финансовое планирование?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Планируете ли Вы свой личный бюджет?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Сделали Вы уже свой выбор в плане дальнейшего получения образования? Делаете ли Вы или Ваша семья что-то уже сейчас, чтобы ваша мечта осуществилась?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Являетесь ли Вы финансово грамотным человеком?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поступаете Вы и Ваша семья в подобных ситуациях?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Рисунок 167"/>
          <p:cNvPicPr/>
          <p:nvPr/>
        </p:nvPicPr>
        <p:blipFill>
          <a:blip r:embed="rId2"/>
          <a:stretch/>
        </p:blipFill>
        <p:spPr>
          <a:xfrm>
            <a:off x="6696000" y="1208160"/>
            <a:ext cx="3239280" cy="275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71240" y="1463400"/>
            <a:ext cx="2955960" cy="10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СПАСИБО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ЗА ВНИМАНИЕ!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314080" y="3150720"/>
            <a:ext cx="6059160" cy="17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624600" y="1084680"/>
            <a:ext cx="4456440" cy="426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ЗНАКОМЬТЕСЬ, НАШИ ГЕРОИ: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image5.jpeg"/>
          <p:cNvPicPr/>
          <p:nvPr/>
        </p:nvPicPr>
        <p:blipFill>
          <a:blip r:embed="rId2"/>
          <a:stretch/>
        </p:blipFill>
        <p:spPr>
          <a:xfrm>
            <a:off x="921240" y="1872000"/>
            <a:ext cx="3470040" cy="2231280"/>
          </a:xfrm>
          <a:prstGeom prst="rect">
            <a:avLst/>
          </a:prstGeom>
          <a:ln w="12600">
            <a:noFill/>
          </a:ln>
        </p:spPr>
      </p:pic>
      <p:pic>
        <p:nvPicPr>
          <p:cNvPr id="122" name="image6.jpeg"/>
          <p:cNvPicPr/>
          <p:nvPr/>
        </p:nvPicPr>
        <p:blipFill>
          <a:blip r:embed="rId3"/>
          <a:stretch/>
        </p:blipFill>
        <p:spPr>
          <a:xfrm>
            <a:off x="5760000" y="1872000"/>
            <a:ext cx="3527280" cy="2289960"/>
          </a:xfrm>
          <a:prstGeom prst="rect">
            <a:avLst/>
          </a:prstGeom>
          <a:ln w="12600">
            <a:noFill/>
          </a:ln>
        </p:spPr>
      </p:pic>
      <p:sp>
        <p:nvSpPr>
          <p:cNvPr id="123" name="CustomShape 3"/>
          <p:cNvSpPr/>
          <p:nvPr/>
        </p:nvSpPr>
        <p:spPr>
          <a:xfrm>
            <a:off x="1080000" y="4464000"/>
            <a:ext cx="2678040" cy="1646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17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КУЗНЕЦОВЫХ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 Сергеевич,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Ирина Романовна,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Илья, 20 лет, студент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Марина, 16 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6264000" y="4536000"/>
            <a:ext cx="2569680" cy="1646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17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СИДОРОВЫХ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Евгений Дмитриевич,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Лариса Павловна,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Фёдор, 19 лет, студент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Лена, 17 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30360" y="100800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04000" y="1688760"/>
            <a:ext cx="6335280" cy="552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 anchor="ctr"/>
          <a:lstStyle/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Илья Кузнецов и Фёдор Сидоров -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студенты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Московского университета, уже год живут в одной комнате в студенческом общежитии.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Родители выделяют им на проживание и питание ежемесячно по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20 000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рублей каждому.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Фёдору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постоянно не хватает денег на весь месяц, и он вынужден занимать деньги у соседей по общежитию, а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Илье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каждый месяц удается экономить не менее 3 000 рублей и пополнять свой накопительный счёт в банке.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За время обучения в университете Илья накопил уже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37 650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рублей (банковский вклад сроком на 1 год под 8% годовых с ежемесячной капитализацией и ежемесячным пополнением).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Федор не понимает, как Илье удается не только не занимать деньги на проживание и питание у соседей, но еще и постоянно посещать культурные и спортивные мероприятия в городе, а также еще и копить.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посмотрим личный бюджет Ильи и Фёдора: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Рисунок 126"/>
          <p:cNvPicPr/>
          <p:nvPr/>
        </p:nvPicPr>
        <p:blipFill>
          <a:blip r:embed="rId2"/>
          <a:stretch/>
        </p:blipFill>
        <p:spPr>
          <a:xfrm>
            <a:off x="7272000" y="1152000"/>
            <a:ext cx="2878560" cy="338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04000" y="102096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2883907" y="1807740"/>
            <a:ext cx="297216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Месячный бюджет Фёдора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0" name="Table 3"/>
          <p:cNvGraphicFramePr/>
          <p:nvPr/>
        </p:nvGraphicFramePr>
        <p:xfrm>
          <a:off x="648000" y="2308680"/>
          <a:ext cx="9359640" cy="4110480"/>
        </p:xfrm>
        <a:graphic>
          <a:graphicData uri="http://schemas.openxmlformats.org/drawingml/2006/table">
            <a:tbl>
              <a:tblPr/>
              <a:tblGrid>
                <a:gridCol w="2942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4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2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ДОХОДЫ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Помощь от родителей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Транспортные расходы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3300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(55 рублей*60 поездок карта Тройка 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Питание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15 000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(частое посещение кафе и столовых)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Интернет, телефон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Культура, развлечение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1500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(ходит один раз в месяц развлекательный клуб)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Спорт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2 500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рублей (ежемесячный абонемент в фитнес-центр)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ИТОГО: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23 100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ДЕФИЦИТ/ПРОФИЦИТ: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- 3100 рублей профицит бюджета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31" name="Рисунок 130"/>
          <p:cNvPicPr/>
          <p:nvPr/>
        </p:nvPicPr>
        <p:blipFill>
          <a:blip r:embed="rId2"/>
          <a:stretch/>
        </p:blipFill>
        <p:spPr>
          <a:xfrm>
            <a:off x="7458120" y="1080000"/>
            <a:ext cx="1973160" cy="122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58360" y="108000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344639" y="1807560"/>
            <a:ext cx="273600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Месячный бюджет Ильи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4" name="Table 3"/>
          <p:cNvGraphicFramePr/>
          <p:nvPr/>
        </p:nvGraphicFramePr>
        <p:xfrm>
          <a:off x="576000" y="2278440"/>
          <a:ext cx="9576000" cy="5069880"/>
        </p:xfrm>
        <a:graphic>
          <a:graphicData uri="http://schemas.openxmlformats.org/drawingml/2006/table">
            <a:tbl>
              <a:tblPr/>
              <a:tblGrid>
                <a:gridCol w="310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8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ДОХОДЫ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Помощь от родителей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Стипендия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1 400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Транспорт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2 075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(ежемесячный абонемент для поездок в метро)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Питание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12 000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(студенческое кафе 20 раз в месяц = 200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* 20 = 4 000 руб. + 8 000 руб. тратит на покупку продуктов в магазине)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Интернет, телефон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Культура, развлечение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4 000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(кино, театр и т.п.)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Спорт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БЕСПЛАТНО (спорт. зал в университете)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КЭШБЭК 2% с банковской карты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369,5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ИТОГО: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21 769,5 руб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18 475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ДЕФИЦИТ/ПРОФИЦИТ: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+ 3 294,5 </a:t>
                      </a:r>
                      <a:r>
                        <a:rPr lang="ru-RU" sz="1500" b="0" strike="noStrike" spc="-1" dirty="0" err="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руб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35" name="Рисунок 134"/>
          <p:cNvPicPr/>
          <p:nvPr/>
        </p:nvPicPr>
        <p:blipFill>
          <a:blip r:embed="rId2"/>
          <a:stretch/>
        </p:blipFill>
        <p:spPr>
          <a:xfrm>
            <a:off x="7344000" y="1008000"/>
            <a:ext cx="2015280" cy="126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04000" y="107172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2625089" y="1696500"/>
            <a:ext cx="330120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Сравним бюджеты Фёдора и Ильи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8" name="Table 3"/>
          <p:cNvGraphicFramePr/>
          <p:nvPr>
            <p:extLst>
              <p:ext uri="{D42A27DB-BD31-4B8C-83A1-F6EECF244321}">
                <p14:modId xmlns:p14="http://schemas.microsoft.com/office/powerpoint/2010/main" val="103398836"/>
              </p:ext>
            </p:extLst>
          </p:nvPr>
        </p:nvGraphicFramePr>
        <p:xfrm>
          <a:off x="576000" y="2197440"/>
          <a:ext cx="9648000" cy="5071320"/>
        </p:xfrm>
        <a:graphic>
          <a:graphicData uri="http://schemas.openxmlformats.org/drawingml/2006/table">
            <a:tbl>
              <a:tblPr/>
              <a:tblGrid>
                <a:gridCol w="2139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4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4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Статьи для сравнения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ФЁДОР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ИЛЬЯ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Доходы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Финансовая помощь от родителей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Финансовая помощь от родителей, стипендия, кэшбэк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+ 1 769,5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Транспортные расходы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Покупает разовые поездки на метро по 55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Покупает месячный абонемент и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</a:t>
                      </a: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1225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5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питание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Очень редко готовит еду в студенческом общежитии для себя, часто ходит в кафе и столовую (больше одного раза в день)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Ходит в студенческое кафе только в учебные дни (не более одного раза в день), готовит себе еду в студенческом общежитии регулярно.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 не менее 3 000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5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интернет, телефон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Пользуется одним тарифом, который выбрал еще 2 года назад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Постоянно мониторит изменение цен на связь и интернет. Подобрал себе выгодный тариф и </a:t>
                      </a: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 400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39" name="Рисунок 138"/>
          <p:cNvPicPr/>
          <p:nvPr/>
        </p:nvPicPr>
        <p:blipFill>
          <a:blip r:embed="rId2"/>
          <a:stretch/>
        </p:blipFill>
        <p:spPr>
          <a:xfrm>
            <a:off x="7085880" y="936000"/>
            <a:ext cx="2345400" cy="12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102096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3250080" y="1681560"/>
            <a:ext cx="330120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Сравним бюджеты Фёдора и Ильи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2" name="Table 3"/>
          <p:cNvGraphicFramePr/>
          <p:nvPr>
            <p:extLst>
              <p:ext uri="{D42A27DB-BD31-4B8C-83A1-F6EECF244321}">
                <p14:modId xmlns:p14="http://schemas.microsoft.com/office/powerpoint/2010/main" val="2806244052"/>
              </p:ext>
            </p:extLst>
          </p:nvPr>
        </p:nvGraphicFramePr>
        <p:xfrm>
          <a:off x="648000" y="2210040"/>
          <a:ext cx="9517320" cy="5025960"/>
        </p:xfrm>
        <a:graphic>
          <a:graphicData uri="http://schemas.openxmlformats.org/drawingml/2006/table">
            <a:tbl>
              <a:tblPr/>
              <a:tblGrid>
                <a:gridCol w="2175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3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5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Статьи для сравнения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ФЁДОР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ИЛЬЯ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развлечения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Может себе позволить одно посещение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Регулярно ходит на спортивные матчи, посещает премьеры в театрах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спорт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Тратит 2 500 рублей на фитнес-центр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Ходит в университетский спортивный зал и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 2 500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Дефицит/профицит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У Федора ежемесячный</a:t>
                      </a: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 3 100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У Ильи ежемесячный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профицит 3 294,5 рублей.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 один год накопил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37 650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37 650 * 4 года обучения = 150 600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3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Насколько финансово грамотно ведут себя Федор и Илья?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НЕГРАМОТНО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ГРАМОТНО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43" name="Рисунок 142"/>
          <p:cNvPicPr/>
          <p:nvPr/>
        </p:nvPicPr>
        <p:blipFill>
          <a:blip r:embed="rId2"/>
          <a:stretch/>
        </p:blipFill>
        <p:spPr>
          <a:xfrm>
            <a:off x="7560000" y="936000"/>
            <a:ext cx="2087280" cy="127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76000" y="999720"/>
            <a:ext cx="462096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№2: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ИНВЕСТИЦИИ В ОБРАЗОВАНИЕ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576000" y="1762560"/>
            <a:ext cx="597528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81000"/>
              </a:lnSpc>
            </a:pPr>
            <a:r>
              <a:rPr lang="ru-RU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Марина Кузнецова и Лена Сидорова живут в Воронеже, заканчивают в этом году 11 класс и будут сдавать ЕГЭ. Марина хочет поступить в МФТИ на бюджетное место. Средний балл по ЕГЭ для поступления в МФТИ равен 96,78 баллов. Лена не знает, куда будет поступать, она собирается об этом подумать после того, как сдаст ЕГЭ.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1000"/>
              </a:lnSpc>
            </a:pPr>
            <a:r>
              <a:rPr lang="ru-RU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Марина</a:t>
            </a:r>
            <a:r>
              <a:rPr lang="ru-RU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весь одиннадцатый класс усердно готовилась к ЕГЭ, занималась дополнительно с учителями в школе (бесплатно) и с репетиторами (110 000 рублей на три предмета: математика, информатика, русский язык), участвовала в конференциях и олимпиадах. </a:t>
            </a:r>
            <a:r>
              <a:rPr lang="ru-RU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Лена</a:t>
            </a:r>
            <a:r>
              <a:rPr lang="ru-RU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не задумывалась о сдаче ЕГЭ и не готовилась к ним, ее родители считали, что Лене не нужна помощь.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1000"/>
              </a:lnSpc>
            </a:pPr>
            <a:r>
              <a:rPr lang="ru-RU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Марина сдала все экзамены (ЕГЭ) на 100 баллов и поступила в МФТИ на бюджетное место. Лена набрала средний балл по ЕГЭ – 60, и поступила на экономический факультет Воронежского государственного университета на платной основе.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1000"/>
              </a:lnSpc>
            </a:pPr>
            <a:r>
              <a:rPr lang="ru-RU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Кто из девушек и их родителей поступил грамотно и почему?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Рисунок 145"/>
          <p:cNvPicPr/>
          <p:nvPr/>
        </p:nvPicPr>
        <p:blipFill>
          <a:blip r:embed="rId2"/>
          <a:stretch/>
        </p:blipFill>
        <p:spPr>
          <a:xfrm>
            <a:off x="7000200" y="1224000"/>
            <a:ext cx="2847960" cy="194328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146"/>
          <p:cNvPicPr/>
          <p:nvPr/>
        </p:nvPicPr>
        <p:blipFill>
          <a:blip r:embed="rId3"/>
          <a:stretch/>
        </p:blipFill>
        <p:spPr>
          <a:xfrm>
            <a:off x="6984000" y="3044520"/>
            <a:ext cx="2879280" cy="199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32000" y="1116000"/>
            <a:ext cx="10099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СРАВНИМ: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КТО ДЕЙСТВОВАЛ ФИНАНСОВО ГРАМОТНО?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9" name="Table 2"/>
          <p:cNvGraphicFramePr/>
          <p:nvPr/>
        </p:nvGraphicFramePr>
        <p:xfrm>
          <a:off x="576000" y="2368080"/>
          <a:ext cx="9504000" cy="4003920"/>
        </p:xfrm>
        <a:graphic>
          <a:graphicData uri="http://schemas.openxmlformats.org/drawingml/2006/table">
            <a:tbl>
              <a:tblPr/>
              <a:tblGrid>
                <a:gridCol w="2626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0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Характеристики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Марина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Лена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образование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110 000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90 000 рублей за один учебный год*4 =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360 000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Зарплата сразу после окончания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50 000 рублей в месяц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рублей в месяц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Окупаемость инвестиций в образование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Через 3 рабочих месяца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Через 18 рабочих месяцев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Заплата через 5 лет после окончания вуза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120 000 рублей в месяц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45 000 рублей в месяц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ГРАМОТНОЕ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НЕГРАМОТНОЕ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50" name="Рисунок 149"/>
          <p:cNvPicPr/>
          <p:nvPr/>
        </p:nvPicPr>
        <p:blipFill>
          <a:blip r:embed="rId2"/>
          <a:stretch/>
        </p:blipFill>
        <p:spPr>
          <a:xfrm>
            <a:off x="7272000" y="1013040"/>
            <a:ext cx="2231280" cy="135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3956</TotalTime>
  <Words>1251</Words>
  <Application>Microsoft Office PowerPoint</Application>
  <PresentationFormat>Произвольный</PresentationFormat>
  <Paragraphs>214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DejaVu Sans</vt:lpstr>
      <vt:lpstr>Symbol</vt:lpstr>
      <vt:lpstr>Tahoma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 trukhanenko</dc:creator>
  <dc:description/>
  <cp:lastModifiedBy>Рогова Данна Борисовна</cp:lastModifiedBy>
  <cp:revision>344</cp:revision>
  <cp:lastPrinted>2019-02-28T08:49:42Z</cp:lastPrinted>
  <dcterms:created xsi:type="dcterms:W3CDTF">2015-08-28T08:18:34Z</dcterms:created>
  <dcterms:modified xsi:type="dcterms:W3CDTF">2019-04-09T06:19:50Z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